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84500" autoAdjust="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063AB5D-99DD-4B17-BEFB-3DB2755D924C}" type="datetimeFigureOut">
              <a:rPr lang="en-US"/>
              <a:pPr>
                <a:defRPr/>
              </a:pPr>
              <a:t>5/14/2013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576B378-DF06-4271-9FD9-06627D3D35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87645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108188-6B03-46E2-9642-6877FE30A41A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365492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7764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u="sng" dirty="0" smtClean="0"/>
              <a:t> 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2597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0910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52999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6534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76B378-DF06-4271-9FD9-06627D3D354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1626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8600"/>
            <a:ext cx="7696200" cy="20574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286000"/>
            <a:ext cx="4419600" cy="2362200"/>
          </a:xfrm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4547771-FB57-4524-BC15-ECF4C3CA6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2DDA2-0E52-41CB-8BE2-CD22CD9B06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762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762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75CCE-FDBC-4756-8597-1297421FC0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03697-1EF3-4578-8301-85BCFB154C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DC90C-4F98-4040-B96B-D73EB99D71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3716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3716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6B7E7-25C6-4DBE-96F8-B9DA9AF6F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2D789-4B15-4E7E-A7E5-01972BE2C1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EB0E5-8836-4198-BADC-363ACF7754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615BF-3AE8-4B55-94BD-3C714B0ABA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4FB3B-CC6C-4B24-BCB9-AB672BBFE4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0AA98-2229-413F-A7D1-16CA44CBA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3716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ED1687E-4A32-4CE8-975C-828790340B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16016" y="4821363"/>
            <a:ext cx="4427984" cy="1862137"/>
          </a:xfrm>
        </p:spPr>
        <p:txBody>
          <a:bodyPr/>
          <a:lstStyle/>
          <a:p>
            <a:pPr algn="just" eaLnBrk="1" hangingPunct="1"/>
            <a:r>
              <a:rPr lang="el-GR" sz="1700" dirty="0" smtClean="0"/>
              <a:t>Κολοστούμπης  Γιώργος , </a:t>
            </a:r>
            <a:r>
              <a:rPr lang="en-GB" sz="1700" dirty="0" smtClean="0"/>
              <a:t>BSc, MSc, PhD</a:t>
            </a:r>
          </a:p>
          <a:p>
            <a:pPr algn="just" eaLnBrk="1" hangingPunct="1"/>
            <a:r>
              <a:rPr lang="el-GR" sz="1700" dirty="0" smtClean="0"/>
              <a:t>Μακρυγιαννάκη Κλεάνθη </a:t>
            </a:r>
            <a:r>
              <a:rPr lang="en-GB" sz="1700" dirty="0" smtClean="0"/>
              <a:t>, </a:t>
            </a:r>
            <a:r>
              <a:rPr lang="de-DE" sz="1700" dirty="0" smtClean="0"/>
              <a:t>RN, MSc</a:t>
            </a:r>
          </a:p>
          <a:p>
            <a:pPr algn="just" eaLnBrk="1" hangingPunct="1"/>
            <a:r>
              <a:rPr lang="el-GR" sz="1700" dirty="0" smtClean="0"/>
              <a:t>Τσιαουσίδου Ανατολή , </a:t>
            </a:r>
            <a:r>
              <a:rPr lang="en-GB" sz="1700" dirty="0" smtClean="0"/>
              <a:t>BSc</a:t>
            </a:r>
          </a:p>
          <a:p>
            <a:pPr algn="just" eaLnBrk="1" hangingPunct="1"/>
            <a:r>
              <a:rPr lang="el-GR" sz="1700" dirty="0" smtClean="0"/>
              <a:t>Δερμεντζόγλου Λάμπρος , </a:t>
            </a:r>
            <a:r>
              <a:rPr lang="en-GB" sz="1700" dirty="0" smtClean="0"/>
              <a:t>Beng, MSc, PhD</a:t>
            </a:r>
            <a:endParaRPr lang="en-US" sz="1700" dirty="0" smtClean="0"/>
          </a:p>
        </p:txBody>
      </p:sp>
      <p:sp>
        <p:nvSpPr>
          <p:cNvPr id="3075" name="Rectangle 3"/>
          <p:cNvSpPr txBox="1">
            <a:spLocks noChangeArrowheads="1"/>
          </p:cNvSpPr>
          <p:nvPr/>
        </p:nvSpPr>
        <p:spPr bwMode="auto">
          <a:xfrm>
            <a:off x="971600" y="1071563"/>
            <a:ext cx="81724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l-GR" sz="3100" dirty="0" smtClean="0"/>
              <a:t>Η Φορητή Τεχνολογία στις Υπηρεσίες Υγείας </a:t>
            </a:r>
            <a:r>
              <a:rPr lang="en-GB" sz="3100" dirty="0" smtClean="0"/>
              <a:t>m-Health: </a:t>
            </a:r>
            <a:r>
              <a:rPr lang="el-GR" sz="3100" dirty="0" smtClean="0"/>
              <a:t> Οφέλη στη Νοσηλευτική Πράξη</a:t>
            </a:r>
            <a:endParaRPr lang="en-GB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Διάρθρωση </a:t>
            </a:r>
            <a:endParaRPr lang="en-GB" dirty="0"/>
          </a:p>
        </p:txBody>
      </p:sp>
      <p:sp>
        <p:nvSpPr>
          <p:cNvPr id="5" name="4 - Υπότιτλος"/>
          <p:cNvSpPr txBox="1">
            <a:spLocks/>
          </p:cNvSpPr>
          <p:nvPr/>
        </p:nvSpPr>
        <p:spPr bwMode="auto">
          <a:xfrm>
            <a:off x="1187624" y="1556792"/>
            <a:ext cx="7488832" cy="437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sz="2100" dirty="0" smtClean="0">
                <a:solidFill>
                  <a:schemeClr val="tx2"/>
                </a:solidFill>
              </a:rPr>
              <a:t>Εννοιολογικός προσδιορισμός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sz="2100" dirty="0" smtClean="0">
                <a:solidFill>
                  <a:schemeClr val="tx2"/>
                </a:solidFill>
              </a:rPr>
              <a:t>Γιατί </a:t>
            </a:r>
            <a:r>
              <a:rPr lang="en-GB" sz="2100" dirty="0" smtClean="0">
                <a:solidFill>
                  <a:schemeClr val="tx2"/>
                </a:solidFill>
              </a:rPr>
              <a:t>m-Health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sz="2100" dirty="0" smtClean="0">
                <a:solidFill>
                  <a:schemeClr val="tx2"/>
                </a:solidFill>
              </a:rPr>
              <a:t>Πλεονεκτήματα της τεχνολογίας </a:t>
            </a:r>
            <a:r>
              <a:rPr lang="en-GB" sz="2100" dirty="0" smtClean="0">
                <a:solidFill>
                  <a:schemeClr val="tx2"/>
                </a:solidFill>
              </a:rPr>
              <a:t>m-Health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sz="2100" dirty="0" smtClean="0">
                <a:solidFill>
                  <a:schemeClr val="tx2"/>
                </a:solidFill>
              </a:rPr>
              <a:t>Εμπόδια Υλοποίησης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l-GR" sz="2100" dirty="0" smtClean="0">
                <a:solidFill>
                  <a:schemeClr val="tx2"/>
                </a:solidFill>
              </a:rPr>
              <a:t>Παραδείγματα Εφαρμογών </a:t>
            </a:r>
            <a:r>
              <a:rPr lang="en-GB" sz="2100" dirty="0" smtClean="0">
                <a:solidFill>
                  <a:schemeClr val="tx2"/>
                </a:solidFill>
              </a:rPr>
              <a:t>m-Health</a:t>
            </a: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spcBef>
                <a:spcPct val="20000"/>
              </a:spcBef>
            </a:pPr>
            <a:endParaRPr lang="el-GR" sz="2100" dirty="0" smtClean="0"/>
          </a:p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l-GR" sz="2100" dirty="0"/>
          </a:p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l-GR" sz="2100" dirty="0">
              <a:solidFill>
                <a:schemeClr val="tx2"/>
              </a:solidFill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l-GR" sz="2100" dirty="0">
              <a:solidFill>
                <a:schemeClr val="tx2"/>
              </a:solidFill>
            </a:endParaRPr>
          </a:p>
          <a:p>
            <a:pPr algn="just" eaLnBrk="0" hangingPunct="0">
              <a:spcBef>
                <a:spcPct val="20000"/>
              </a:spcBef>
              <a:buFont typeface="Arial" charset="0"/>
              <a:buChar char="•"/>
            </a:pPr>
            <a:endParaRPr lang="en-GB" sz="2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Εννοιολογικός προσδιορισμός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28800"/>
            <a:ext cx="5688632" cy="4968552"/>
          </a:xfrm>
        </p:spPr>
        <p:txBody>
          <a:bodyPr numCol="1"/>
          <a:lstStyle/>
          <a:p>
            <a:pPr marL="180000" algn="just">
              <a:lnSpc>
                <a:spcPct val="150000"/>
              </a:lnSpc>
              <a:buNone/>
            </a:pPr>
            <a:r>
              <a:rPr lang="en-GB" sz="1600" b="1" i="1" u="sng" dirty="0" smtClean="0"/>
              <a:t>m-Health:</a:t>
            </a:r>
            <a:r>
              <a:rPr lang="en-GB" sz="1600" dirty="0" smtClean="0"/>
              <a:t> </a:t>
            </a:r>
            <a:r>
              <a:rPr lang="el-GR" sz="1600" dirty="0" smtClean="0"/>
              <a:t>ο τομέας που χρησιμοποιεί τις έξυπνες φορητές συσκευές .</a:t>
            </a:r>
          </a:p>
          <a:p>
            <a:pPr marL="180000" algn="just">
              <a:lnSpc>
                <a:spcPct val="150000"/>
              </a:lnSpc>
              <a:buNone/>
            </a:pPr>
            <a:endParaRPr lang="el-GR" sz="1600" b="1" i="1" u="sng" dirty="0" smtClean="0"/>
          </a:p>
          <a:p>
            <a:pPr marL="180000" algn="just">
              <a:lnSpc>
                <a:spcPct val="150000"/>
              </a:lnSpc>
              <a:buNone/>
            </a:pPr>
            <a:endParaRPr lang="el-GR" sz="1600" b="1" i="1" u="sng" dirty="0" smtClean="0"/>
          </a:p>
          <a:p>
            <a:pPr marL="180000" algn="just">
              <a:lnSpc>
                <a:spcPct val="150000"/>
              </a:lnSpc>
              <a:buNone/>
            </a:pPr>
            <a:r>
              <a:rPr lang="el-GR" sz="1600" b="1" i="1" u="sng" dirty="0" smtClean="0"/>
              <a:t>Έξυπνο Κινητό Τηλέφωνο  (</a:t>
            </a:r>
            <a:r>
              <a:rPr lang="en-GB" sz="1600" b="1" i="1" u="sng" dirty="0" smtClean="0"/>
              <a:t>Smartphone</a:t>
            </a:r>
            <a:r>
              <a:rPr lang="el-GR" sz="1600" b="1" i="1" u="sng" dirty="0" smtClean="0"/>
              <a:t>)</a:t>
            </a:r>
            <a:r>
              <a:rPr lang="en-GB" sz="1600" dirty="0" smtClean="0"/>
              <a:t>: </a:t>
            </a:r>
            <a:r>
              <a:rPr lang="el-GR" sz="1600" dirty="0" smtClean="0"/>
              <a:t> προηγμένη δυνατότητα επικοινωνίας με ανεπτυγμένη υπολογιστική ισχύ και δυνατότητα διασύνδεσης. </a:t>
            </a:r>
          </a:p>
          <a:p>
            <a:pPr marL="180000" algn="just">
              <a:lnSpc>
                <a:spcPct val="150000"/>
              </a:lnSpc>
              <a:buNone/>
            </a:pPr>
            <a:endParaRPr lang="el-GR" sz="1600" b="1" i="1" u="sng" dirty="0" smtClean="0"/>
          </a:p>
          <a:p>
            <a:pPr marL="180000" algn="just">
              <a:lnSpc>
                <a:spcPct val="150000"/>
              </a:lnSpc>
              <a:buNone/>
            </a:pPr>
            <a:endParaRPr lang="el-GR" sz="1600" b="1" i="1" u="sng" dirty="0" smtClean="0"/>
          </a:p>
          <a:p>
            <a:pPr marL="180000" algn="just">
              <a:lnSpc>
                <a:spcPct val="150000"/>
              </a:lnSpc>
              <a:buNone/>
            </a:pPr>
            <a:r>
              <a:rPr lang="el-GR" sz="1600" b="1" i="1" u="sng" dirty="0" smtClean="0"/>
              <a:t>Φορητός Υπολογιστής τύπου Ταμπλέτας  (</a:t>
            </a:r>
            <a:r>
              <a:rPr lang="en-GB" sz="1600" b="1" i="1" u="sng" dirty="0" smtClean="0"/>
              <a:t>Tablet </a:t>
            </a:r>
            <a:r>
              <a:rPr lang="el-GR" sz="1600" b="1" i="1" u="sng" dirty="0" smtClean="0"/>
              <a:t> </a:t>
            </a:r>
            <a:r>
              <a:rPr lang="en-GB" sz="1600" b="1" i="1" u="sng" dirty="0" smtClean="0"/>
              <a:t>PC):</a:t>
            </a:r>
            <a:r>
              <a:rPr lang="en-GB" sz="1600" dirty="0" smtClean="0"/>
              <a:t> </a:t>
            </a:r>
            <a:r>
              <a:rPr lang="el-GR" sz="1600" dirty="0" smtClean="0"/>
              <a:t> υπερφορητός ηλεκτρονικός υπολογιστής με μεγαλύτερη υπολογιστική ισχύ και περισσότερες λειτουργικές δυνατότητες.</a:t>
            </a:r>
            <a:endParaRPr lang="en-GB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5013176"/>
            <a:ext cx="1563034" cy="1334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212976"/>
            <a:ext cx="1560959" cy="146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484784"/>
            <a:ext cx="1689839" cy="1510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</a:t>
            </a:r>
            <a:r>
              <a:rPr lang="en-GB" dirty="0" smtClean="0"/>
              <a:t>m-health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l-GR" sz="1800" dirty="0" smtClean="0"/>
              <a:t>Χρησιμοποιώντας τις έξυπνες φορητές συσκευές </a:t>
            </a:r>
            <a:r>
              <a:rPr lang="en-GB" sz="1800" dirty="0" smtClean="0"/>
              <a:t>:</a:t>
            </a:r>
          </a:p>
          <a:p>
            <a:pPr algn="just">
              <a:lnSpc>
                <a:spcPct val="150000"/>
              </a:lnSpc>
              <a:buNone/>
            </a:pPr>
            <a:endParaRPr lang="en-GB" sz="1800" dirty="0" smtClean="0"/>
          </a:p>
          <a:p>
            <a:pPr algn="just">
              <a:lnSpc>
                <a:spcPct val="150000"/>
              </a:lnSpc>
            </a:pPr>
            <a:r>
              <a:rPr lang="el-GR" sz="1800" dirty="0" smtClean="0"/>
              <a:t>Η </a:t>
            </a:r>
            <a:r>
              <a:rPr lang="el-GR" sz="1800" b="1" i="1" u="sng" dirty="0" smtClean="0"/>
              <a:t>οθόνη</a:t>
            </a:r>
            <a:r>
              <a:rPr lang="el-GR" sz="1800" dirty="0" smtClean="0"/>
              <a:t> διαθέτει τις ίδιες προδιαγραφές με ένα μόνιτορ για νοσοκομειακά υπερηχογραφήματα</a:t>
            </a:r>
          </a:p>
          <a:p>
            <a:pPr algn="just">
              <a:lnSpc>
                <a:spcPct val="150000"/>
              </a:lnSpc>
            </a:pPr>
            <a:r>
              <a:rPr lang="el-GR" sz="1800" dirty="0" smtClean="0"/>
              <a:t>Ο  </a:t>
            </a:r>
            <a:r>
              <a:rPr lang="el-GR" sz="1800" b="1" i="1" u="sng" dirty="0" smtClean="0"/>
              <a:t>επεξεργαστής</a:t>
            </a:r>
            <a:r>
              <a:rPr lang="el-GR" sz="1800" dirty="0" smtClean="0"/>
              <a:t> καταναλώνει λιγότερη ενέργεια με αποτέλεσμα να λειτουργεί  ως δείκτης τηλεειδοποίησης </a:t>
            </a:r>
            <a:endParaRPr lang="el-GR" sz="18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1800" dirty="0" smtClean="0"/>
              <a:t>Το </a:t>
            </a:r>
            <a:r>
              <a:rPr lang="el-GR" sz="1800" b="1" i="1" u="sng" dirty="0" smtClean="0"/>
              <a:t>μικρόφωνο</a:t>
            </a:r>
            <a:r>
              <a:rPr lang="el-GR" sz="1800" dirty="0" smtClean="0"/>
              <a:t> παρέχει τη δυνατότητα, να ελέγξει τον σφυγμό με ικανοποιητικά αποτελέσματα όπως ένα ηλεκτρονικό στηθοσκόπιο</a:t>
            </a:r>
          </a:p>
          <a:p>
            <a:pPr algn="just">
              <a:lnSpc>
                <a:spcPct val="150000"/>
              </a:lnSpc>
            </a:pPr>
            <a:r>
              <a:rPr lang="el-GR" sz="1800" dirty="0" smtClean="0"/>
              <a:t>Η υψηλής ανάλυσης </a:t>
            </a:r>
            <a:r>
              <a:rPr lang="el-GR" sz="1800" b="1" i="1" u="sng" dirty="0" smtClean="0"/>
              <a:t>κάμερα</a:t>
            </a:r>
            <a:r>
              <a:rPr lang="el-GR" sz="1800" dirty="0" smtClean="0"/>
              <a:t> βιντεοσκοπεί με δυνατότητα περίπου 30 εικόνες ανά δευτερόλεπτο </a:t>
            </a:r>
          </a:p>
          <a:p>
            <a:pPr algn="just">
              <a:lnSpc>
                <a:spcPct val="200000"/>
              </a:lnSpc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Πλεονεκτήματα της τεχνολογίας </a:t>
            </a:r>
            <a:r>
              <a:rPr lang="en-GB" dirty="0" smtClean="0"/>
              <a:t>m-Health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371600"/>
            <a:ext cx="8020000" cy="4800600"/>
          </a:xfrm>
        </p:spPr>
        <p:txBody>
          <a:bodyPr/>
          <a:lstStyle/>
          <a:p>
            <a:pPr algn="just">
              <a:lnSpc>
                <a:spcPct val="300000"/>
              </a:lnSpc>
            </a:pPr>
            <a:r>
              <a:rPr lang="el-GR" sz="1700" dirty="0" smtClean="0"/>
              <a:t>Αυξημένη ποιότητα παρεχόμενων υπηρεσιών υγείας</a:t>
            </a:r>
          </a:p>
          <a:p>
            <a:pPr algn="just">
              <a:lnSpc>
                <a:spcPct val="300000"/>
              </a:lnSpc>
            </a:pPr>
            <a:r>
              <a:rPr lang="el-GR" sz="1700" dirty="0" smtClean="0"/>
              <a:t>Μεγαλύτερη αποτελεσματικότητα  στην κλινική πράξη </a:t>
            </a:r>
          </a:p>
          <a:p>
            <a:pPr algn="just">
              <a:lnSpc>
                <a:spcPct val="300000"/>
              </a:lnSpc>
            </a:pPr>
            <a:r>
              <a:rPr lang="el-GR" sz="1700" dirty="0" smtClean="0"/>
              <a:t>Μείωση του κόστους νοσηλείας</a:t>
            </a:r>
          </a:p>
          <a:p>
            <a:pPr algn="just">
              <a:lnSpc>
                <a:spcPct val="300000"/>
              </a:lnSpc>
            </a:pPr>
            <a:r>
              <a:rPr lang="el-GR" sz="1700" dirty="0" smtClean="0"/>
              <a:t>Αξιοποίηση της διαδικτυακής πρόσβασης</a:t>
            </a:r>
          </a:p>
          <a:p>
            <a:pPr algn="just">
              <a:lnSpc>
                <a:spcPct val="300000"/>
              </a:lnSpc>
            </a:pPr>
            <a:r>
              <a:rPr lang="el-GR" sz="1700" dirty="0" smtClean="0"/>
              <a:t>Δυνατότητα παρακολούθησης  από τον ίδιο τον ασθενή της κατάστασης της υγείας του</a:t>
            </a:r>
          </a:p>
          <a:p>
            <a:pPr algn="just">
              <a:lnSpc>
                <a:spcPct val="300000"/>
              </a:lnSpc>
            </a:pPr>
            <a:endParaRPr lang="el-GR" sz="1700" dirty="0" smtClean="0"/>
          </a:p>
          <a:p>
            <a:pPr algn="just">
              <a:lnSpc>
                <a:spcPct val="300000"/>
              </a:lnSpc>
            </a:pPr>
            <a:endParaRPr lang="el-GR" sz="1700" dirty="0" smtClean="0"/>
          </a:p>
          <a:p>
            <a:pPr algn="just">
              <a:lnSpc>
                <a:spcPct val="300000"/>
              </a:lnSpc>
            </a:pPr>
            <a:endParaRPr lang="el-GR" sz="1700" dirty="0" smtClean="0"/>
          </a:p>
          <a:p>
            <a:pPr algn="just">
              <a:lnSpc>
                <a:spcPct val="300000"/>
              </a:lnSpc>
            </a:pPr>
            <a:endParaRPr lang="el-GR" sz="1700" dirty="0" smtClean="0"/>
          </a:p>
          <a:p>
            <a:pPr algn="just">
              <a:lnSpc>
                <a:spcPct val="300000"/>
              </a:lnSpc>
            </a:pPr>
            <a:endParaRPr lang="en-GB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Εμπόδια Υλοποίησης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71600"/>
            <a:ext cx="7772400" cy="5081736"/>
          </a:xfrm>
        </p:spPr>
        <p:txBody>
          <a:bodyPr/>
          <a:lstStyle/>
          <a:p>
            <a:pPr algn="just">
              <a:lnSpc>
                <a:spcPct val="300000"/>
              </a:lnSpc>
            </a:pPr>
            <a:r>
              <a:rPr lang="el-GR" sz="1800" dirty="0" smtClean="0"/>
              <a:t>Κόστος Υλοποίησης </a:t>
            </a:r>
          </a:p>
          <a:p>
            <a:pPr algn="just">
              <a:lnSpc>
                <a:spcPct val="300000"/>
              </a:lnSpc>
            </a:pPr>
            <a:r>
              <a:rPr lang="el-GR" sz="1800" dirty="0" smtClean="0"/>
              <a:t>Αντίσταση στην αλλαγή </a:t>
            </a:r>
          </a:p>
          <a:p>
            <a:pPr algn="just">
              <a:lnSpc>
                <a:spcPct val="300000"/>
              </a:lnSpc>
            </a:pPr>
            <a:r>
              <a:rPr lang="el-GR" sz="1800" dirty="0" smtClean="0"/>
              <a:t>Προϋπόθεση  η υψηλής ταχύτητας  δικτυακή πρόσβαση</a:t>
            </a:r>
          </a:p>
          <a:p>
            <a:pPr algn="just">
              <a:lnSpc>
                <a:spcPct val="300000"/>
              </a:lnSpc>
            </a:pPr>
            <a:r>
              <a:rPr lang="el-GR" sz="1800" dirty="0" smtClean="0"/>
              <a:t>Προβληματισμοί για την ασφάλεια των ευαίσθητων  προσωπικών δεδομένων </a:t>
            </a:r>
          </a:p>
          <a:p>
            <a:pPr algn="just">
              <a:lnSpc>
                <a:spcPct val="300000"/>
              </a:lnSpc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Εφαρμογών </a:t>
            </a:r>
            <a:r>
              <a:rPr lang="en-GB" dirty="0" smtClean="0"/>
              <a:t>m-Health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None/>
            </a:pPr>
            <a:endParaRPr lang="el-GR" sz="1900" dirty="0" smtClean="0"/>
          </a:p>
          <a:p>
            <a:pPr algn="just">
              <a:lnSpc>
                <a:spcPct val="200000"/>
              </a:lnSpc>
            </a:pPr>
            <a:r>
              <a:rPr lang="el-GR" sz="1900" i="1" dirty="0" smtClean="0"/>
              <a:t>Φορητή Ηλεκτρονική Εφαρμογή Ασφαλούς  Μετάγγισης  </a:t>
            </a:r>
            <a:r>
              <a:rPr lang="en-GB" sz="1900" i="1" dirty="0" smtClean="0"/>
              <a:t>(Safeblood) ,  </a:t>
            </a:r>
            <a:r>
              <a:rPr lang="el-GR" sz="1900" i="1" dirty="0" smtClean="0"/>
              <a:t>υπό-ανάπτυξη</a:t>
            </a:r>
            <a:r>
              <a:rPr lang="de-DE" sz="1900" i="1" dirty="0" smtClean="0"/>
              <a:t> </a:t>
            </a:r>
            <a:r>
              <a:rPr lang="el-GR" sz="1900" i="1" dirty="0" smtClean="0"/>
              <a:t>-  </a:t>
            </a:r>
            <a:r>
              <a:rPr lang="el-GR" sz="1900" dirty="0" smtClean="0"/>
              <a:t>Γ.Ν.Θ. «Παπαγεωργίου»  </a:t>
            </a:r>
            <a:endParaRPr lang="de-DE" sz="1900" dirty="0" smtClean="0"/>
          </a:p>
          <a:p>
            <a:pPr algn="just">
              <a:lnSpc>
                <a:spcPct val="200000"/>
              </a:lnSpc>
            </a:pPr>
            <a:r>
              <a:rPr lang="el-GR" sz="1900" i="1" dirty="0" smtClean="0"/>
              <a:t>Εφαρμογή </a:t>
            </a:r>
            <a:r>
              <a:rPr lang="en-GB" sz="1900" i="1" dirty="0" smtClean="0"/>
              <a:t>Life with Cancer , Norwegian Cancer Society (NCS) </a:t>
            </a:r>
            <a:r>
              <a:rPr lang="de-DE" sz="1900" i="1" dirty="0" smtClean="0"/>
              <a:t> </a:t>
            </a:r>
            <a:r>
              <a:rPr lang="el-GR" sz="1900" i="1" dirty="0" smtClean="0"/>
              <a:t>Όσλο – Νορβηγία</a:t>
            </a:r>
          </a:p>
          <a:p>
            <a:pPr algn="ctr">
              <a:lnSpc>
                <a:spcPct val="200000"/>
              </a:lnSpc>
              <a:buNone/>
            </a:pPr>
            <a:endParaRPr lang="en-GB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/>
          <p:cNvSpPr>
            <a:spLocks noGrp="1"/>
          </p:cNvSpPr>
          <p:nvPr>
            <p:ph type="ctrTitle"/>
          </p:nvPr>
        </p:nvSpPr>
        <p:spPr>
          <a:xfrm>
            <a:off x="1000125" y="2071688"/>
            <a:ext cx="7696200" cy="3500437"/>
          </a:xfrm>
        </p:spPr>
        <p:txBody>
          <a:bodyPr/>
          <a:lstStyle/>
          <a:p>
            <a:r>
              <a:rPr lang="el-GR" sz="5400" smtClean="0"/>
              <a:t>Σας ευχαριστώ για την προσοχή σας</a:t>
            </a:r>
            <a:br>
              <a:rPr lang="el-GR" sz="5400" smtClean="0"/>
            </a:br>
            <a:r>
              <a:rPr lang="el-GR" sz="5400" smtClean="0"/>
              <a:t/>
            </a:r>
            <a:br>
              <a:rPr lang="el-GR" sz="5400" smtClean="0"/>
            </a:br>
            <a:r>
              <a:rPr lang="el-GR" sz="4000" smtClean="0"/>
              <a:t>Ερωτήσεις – Παρατηρήσεις</a:t>
            </a:r>
            <a:br>
              <a:rPr lang="el-GR" sz="4000" smtClean="0"/>
            </a:br>
            <a:r>
              <a:rPr lang="el-GR" sz="4000" smtClean="0"/>
              <a:t/>
            </a:r>
            <a:br>
              <a:rPr lang="el-GR" sz="4000" smtClean="0"/>
            </a:br>
            <a:r>
              <a:rPr lang="el-GR" sz="9200" b="1" smtClean="0">
                <a:solidFill>
                  <a:srgbClr val="FFFF00"/>
                </a:solidFill>
              </a:rPr>
              <a:t>?</a:t>
            </a:r>
            <a:endParaRPr lang="en-US" sz="9200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 pulse design template">
  <a:themeElements>
    <a:clrScheme name="PPP_SBUSC_PRT_Keyboard_Help 16">
      <a:dk1>
        <a:srgbClr val="808080"/>
      </a:dk1>
      <a:lt1>
        <a:srgbClr val="FFFFFF"/>
      </a:lt1>
      <a:dk2>
        <a:srgbClr val="B2B2B2"/>
      </a:dk2>
      <a:lt2>
        <a:srgbClr val="FFFFFF"/>
      </a:lt2>
      <a:accent1>
        <a:srgbClr val="BBE0E3"/>
      </a:accent1>
      <a:accent2>
        <a:srgbClr val="333399"/>
      </a:accent2>
      <a:accent3>
        <a:srgbClr val="D5D5D5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P_SBUSC_PRT_Keyboard_Hel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SBUSC_PRT_Keyboard_Hel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BUSC_PRT_Keyboard_Help 13">
        <a:dk1>
          <a:srgbClr val="000000"/>
        </a:dk1>
        <a:lt1>
          <a:srgbClr val="B2B2B2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D5D5D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14">
        <a:dk1>
          <a:srgbClr val="000000"/>
        </a:dk1>
        <a:lt1>
          <a:srgbClr val="B2B2B2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D5D5D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15">
        <a:dk1>
          <a:srgbClr val="000000"/>
        </a:dk1>
        <a:lt1>
          <a:srgbClr val="B2B2B2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D5D5D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BUSC_PRT_Keyboard_Help 16">
        <a:dk1>
          <a:srgbClr val="808080"/>
        </a:dk1>
        <a:lt1>
          <a:srgbClr val="FFFFFF"/>
        </a:lt1>
        <a:dk2>
          <a:srgbClr val="B2B2B2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5D5D5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 pulse design template</Template>
  <TotalTime>2617</TotalTime>
  <Words>266</Words>
  <Application>Microsoft Office PowerPoint</Application>
  <PresentationFormat>On-screen Show (4:3)</PresentationFormat>
  <Paragraphs>60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Health pulse design template</vt:lpstr>
      <vt:lpstr>Slide 1</vt:lpstr>
      <vt:lpstr>Διάρθρωση </vt:lpstr>
      <vt:lpstr>Εννοιολογικός προσδιορισμός</vt:lpstr>
      <vt:lpstr>Γιατί m-health</vt:lpstr>
      <vt:lpstr>Πλεονεκτήματα της τεχνολογίας m-Health</vt:lpstr>
      <vt:lpstr>Εμπόδια Υλοποίησης</vt:lpstr>
      <vt:lpstr>Παραδείγματα Εφαρμογών m-Health</vt:lpstr>
      <vt:lpstr>Σας ευχαριστώ για την προσοχή σας  Ερωτήσεις – Παρατηρήσεις  ?</vt:lpstr>
    </vt:vector>
  </TitlesOfParts>
  <Company>DesignEndeavors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</dc:creator>
  <cp:lastModifiedBy>gkolost</cp:lastModifiedBy>
  <cp:revision>209</cp:revision>
  <dcterms:created xsi:type="dcterms:W3CDTF">2009-10-29T19:26:36Z</dcterms:created>
  <dcterms:modified xsi:type="dcterms:W3CDTF">2013-05-14T03:17:15Z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TC102862101033</vt:lpwstr>
  </property>
</Properties>
</file>