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21" r:id="rId2"/>
    <p:sldId id="262" r:id="rId3"/>
    <p:sldId id="294" r:id="rId4"/>
    <p:sldId id="295" r:id="rId5"/>
    <p:sldId id="264" r:id="rId6"/>
    <p:sldId id="266" r:id="rId7"/>
    <p:sldId id="296" r:id="rId8"/>
    <p:sldId id="322" r:id="rId9"/>
    <p:sldId id="323" r:id="rId10"/>
    <p:sldId id="324" r:id="rId11"/>
    <p:sldId id="325" r:id="rId12"/>
    <p:sldId id="303" r:id="rId13"/>
    <p:sldId id="267" r:id="rId14"/>
    <p:sldId id="268" r:id="rId15"/>
    <p:sldId id="269" r:id="rId16"/>
    <p:sldId id="314" r:id="rId17"/>
    <p:sldId id="305" r:id="rId18"/>
    <p:sldId id="270" r:id="rId19"/>
    <p:sldId id="309" r:id="rId20"/>
    <p:sldId id="311" r:id="rId21"/>
    <p:sldId id="312" r:id="rId22"/>
    <p:sldId id="275" r:id="rId23"/>
    <p:sldId id="310" r:id="rId24"/>
    <p:sldId id="317" r:id="rId25"/>
    <p:sldId id="299" r:id="rId26"/>
    <p:sldId id="300" r:id="rId27"/>
    <p:sldId id="301" r:id="rId28"/>
    <p:sldId id="320" r:id="rId29"/>
    <p:sldId id="318" r:id="rId30"/>
    <p:sldId id="319" r:id="rId31"/>
    <p:sldId id="313" r:id="rId32"/>
    <p:sldId id="306" r:id="rId33"/>
    <p:sldId id="307" r:id="rId34"/>
    <p:sldId id="285" r:id="rId35"/>
    <p:sldId id="286" r:id="rId36"/>
    <p:sldId id="288" r:id="rId37"/>
    <p:sldId id="289" r:id="rId38"/>
    <p:sldId id="316" r:id="rId39"/>
    <p:sldId id="293" r:id="rId40"/>
    <p:sldId id="326" r:id="rId41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>
          <p15:clr>
            <a:srgbClr val="A4A3A4"/>
          </p15:clr>
        </p15:guide>
        <p15:guide id="2" pos="9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70C0"/>
    <a:srgbClr val="87E187"/>
    <a:srgbClr val="33CC33"/>
    <a:srgbClr val="0F5494"/>
    <a:srgbClr val="009999"/>
    <a:srgbClr val="006666"/>
    <a:srgbClr val="CCFFCC"/>
    <a:srgbClr val="0066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>
      <p:cViewPr varScale="1">
        <p:scale>
          <a:sx n="76" d="100"/>
          <a:sy n="76" d="100"/>
        </p:scale>
        <p:origin x="1056" y="90"/>
      </p:cViewPr>
      <p:guideLst>
        <p:guide orient="horz" pos="527"/>
        <p:guide pos="9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66" y="-114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4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4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4" y="0"/>
            <a:ext cx="2949841" cy="49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4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5" tIns="45782" rIns="91565" bIns="4578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005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897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4" b="-2"/>
          <a:stretch>
            <a:fillRect/>
          </a:stretch>
        </p:blipFill>
        <p:spPr bwMode="auto">
          <a:xfrm>
            <a:off x="-17463" y="1104900"/>
            <a:ext cx="9197976" cy="580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C:\DOCUME~1\lenain\LOCALS~1\Temp\7zECB.tmp\LOGO-CE for RTD EN Positive Cyan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538" y="323850"/>
            <a:ext cx="1811337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6430963"/>
            <a:ext cx="6858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ontent Placeholder 2"/>
          <p:cNvSpPr>
            <a:spLocks noGrp="1"/>
          </p:cNvSpPr>
          <p:nvPr>
            <p:ph idx="10"/>
          </p:nvPr>
        </p:nvSpPr>
        <p:spPr>
          <a:xfrm>
            <a:off x="4122000" y="3212976"/>
            <a:ext cx="4536504" cy="187220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2000" b="1" i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51520" y="1951427"/>
            <a:ext cx="8640960" cy="2088232"/>
          </a:xfrm>
          <a:prstGeom prst="rect">
            <a:avLst/>
          </a:prstGeom>
        </p:spPr>
        <p:txBody>
          <a:bodyPr/>
          <a:lstStyle>
            <a:lvl1pPr algn="ctr">
              <a:defRPr sz="5400">
                <a:solidFill>
                  <a:srgbClr val="FFD624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1"/>
          </p:nvPr>
        </p:nvSpPr>
        <p:spPr>
          <a:xfrm>
            <a:off x="4122000" y="5301208"/>
            <a:ext cx="4456881" cy="7200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spcAft>
                <a:spcPts val="300"/>
              </a:spcAft>
              <a:buNone/>
              <a:defRPr sz="1600" b="0" i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111"/>
            <a:ext cx="8229600" cy="64859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184676"/>
          </a:xfrm>
        </p:spPr>
        <p:txBody>
          <a:bodyPr/>
          <a:lstStyle>
            <a:lvl1pPr marL="361950" indent="-361950">
              <a:spcBef>
                <a:spcPts val="0"/>
              </a:spcBef>
              <a:spcAft>
                <a:spcPts val="600"/>
              </a:spcAft>
              <a:buClr>
                <a:srgbClr val="FF9900"/>
              </a:buClr>
              <a:buSzPct val="120000"/>
              <a:buFont typeface="Wingdings" panose="05000000000000000000" pitchFamily="2" charset="2"/>
              <a:buChar char="§"/>
              <a:defRPr sz="1800" b="1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ts val="0"/>
              </a:spcBef>
              <a:spcAft>
                <a:spcPts val="600"/>
              </a:spcAft>
              <a:buClr>
                <a:srgbClr val="00B0F0"/>
              </a:buClr>
              <a:tabLst>
                <a:tab pos="7623175" algn="l"/>
              </a:tabLst>
              <a:defRPr sz="16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ts val="0"/>
              </a:spcBef>
              <a:spcAft>
                <a:spcPts val="600"/>
              </a:spcAft>
              <a:buClr>
                <a:srgbClr val="0070C0"/>
              </a:buClr>
              <a:buFont typeface="Verdana" panose="020B0604030504040204" pitchFamily="34" charset="0"/>
              <a:buChar char="▪"/>
              <a:defRPr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65118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65118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9" name="Picture 2" descr="C:\DOCUME~1\lenain\LOCALS~1\Temp\7zECF.tmp\LOGO-CE for RTD EN Landscape Positive Cyan.pn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200" y="5940000"/>
            <a:ext cx="2242800" cy="597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 userDrawn="1"/>
        </p:nvSpPr>
        <p:spPr>
          <a:xfrm>
            <a:off x="445989" y="6309320"/>
            <a:ext cx="187191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100" b="1" dirty="0" smtClean="0">
                <a:solidFill>
                  <a:schemeClr val="bg2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HORIZON 2020</a:t>
            </a:r>
            <a:endParaRPr lang="en-GB" sz="1100" b="1" dirty="0">
              <a:solidFill>
                <a:schemeClr val="bg2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6"/>
          <p:cNvSpPr txBox="1">
            <a:spLocks noChangeArrowheads="1"/>
          </p:cNvSpPr>
          <p:nvPr userDrawn="1"/>
        </p:nvSpPr>
        <p:spPr bwMode="auto">
          <a:xfrm>
            <a:off x="-31427" y="6499820"/>
            <a:ext cx="477416" cy="368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100" b="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7600" b="1" kern="1200">
                <a:solidFill>
                  <a:srgbClr val="FFD62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fld id="{2BB59E6E-B967-488E-B209-8B7FA0D7AF99}" type="slidenum">
              <a:rPr lang="en-GB" b="0" i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l">
                <a:defRPr/>
              </a:pPr>
              <a:t>‹#›</a:t>
            </a:fld>
            <a:endParaRPr lang="en-GB" b="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4" b="-2"/>
          <a:stretch>
            <a:fillRect/>
          </a:stretch>
        </p:blipFill>
        <p:spPr bwMode="auto">
          <a:xfrm>
            <a:off x="-17463" y="1104900"/>
            <a:ext cx="9197976" cy="580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16832"/>
            <a:ext cx="7772400" cy="1362075"/>
          </a:xfrm>
        </p:spPr>
        <p:txBody>
          <a:bodyPr anchor="t"/>
          <a:lstStyle>
            <a:lvl1pPr marL="0" indent="0"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56992"/>
            <a:ext cx="7772400" cy="720080"/>
          </a:xfrm>
        </p:spPr>
        <p:txBody>
          <a:bodyPr anchor="ctr" anchorCtr="0"/>
          <a:lstStyle>
            <a:lvl1pPr marL="0" indent="0" algn="ctr">
              <a:buNone/>
              <a:defRPr sz="3200" b="1" i="0" cap="all" baseline="0">
                <a:solidFill>
                  <a:srgbClr val="FFC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65118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65118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9" name="Picture 2" descr="C:\DOCUME~1\lenain\LOCALS~1\Temp\7zECB.tmp\LOGO-CE for RTD EN Positive Cyan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538" y="323850"/>
            <a:ext cx="1811337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65118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65118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37126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126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AEF0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participants/portal/desktop/en/support/reference_terms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ec.europa.eu/research/participants/data/ref/h2020/wp/2014_2015/annexes/h2020-wp1415-annex-a-countries-rules_en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8033" y="2940397"/>
            <a:ext cx="8640960" cy="2088232"/>
          </a:xfrm>
        </p:spPr>
        <p:txBody>
          <a:bodyPr/>
          <a:lstStyle/>
          <a:p>
            <a:r>
              <a:rPr lang="en-GB" altLang="en-US" sz="3200" cap="small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GB" altLang="en-US" sz="2800" cap="small" dirty="0">
                <a:solidFill>
                  <a:srgbClr val="FFFF00"/>
                </a:solidFill>
              </a:rPr>
              <a:t> </a:t>
            </a:r>
            <a:r>
              <a:rPr lang="en-GB" altLang="en-US" sz="3200" cap="small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EU framework programme for research and innovation</a:t>
            </a:r>
            <a:endParaRPr lang="en-GB" sz="3200" cap="small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1"/>
          </p:nvPr>
        </p:nvSpPr>
        <p:spPr>
          <a:xfrm>
            <a:off x="4687119" y="5373216"/>
            <a:ext cx="4456881" cy="1152128"/>
          </a:xfrm>
        </p:spPr>
        <p:txBody>
          <a:bodyPr/>
          <a:lstStyle/>
          <a:p>
            <a:pPr algn="ctr"/>
            <a:r>
              <a:rPr lang="en-GB" sz="1400" b="1" i="1" dirty="0" smtClean="0"/>
              <a:t>Dr George </a:t>
            </a:r>
            <a:r>
              <a:rPr lang="en-GB" sz="1400" b="1" i="1" dirty="0"/>
              <a:t>Kolostoumpis </a:t>
            </a:r>
            <a:r>
              <a:rPr lang="en-GB" sz="1400" b="1" i="1" dirty="0" smtClean="0"/>
              <a:t>(BSc, MSc, PhD) </a:t>
            </a:r>
          </a:p>
          <a:p>
            <a:pPr algn="ctr"/>
            <a:r>
              <a:rPr lang="en-GB" sz="1400" i="1" dirty="0" smtClean="0"/>
              <a:t>Scientific Expert for Research &amp; Innovation project of EU programme Horizon 2020 </a:t>
            </a:r>
          </a:p>
          <a:p>
            <a:pPr algn="ctr"/>
            <a:r>
              <a:rPr lang="en-GB" sz="1400" b="1" i="1" dirty="0" smtClean="0"/>
              <a:t>Expert ID: </a:t>
            </a:r>
            <a:r>
              <a:rPr lang="en-GB" sz="1400" b="1" dirty="0"/>
              <a:t>EX2014D211327</a:t>
            </a:r>
            <a:endParaRPr lang="en-GB" sz="1400" b="1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22313" y="2492896"/>
            <a:ext cx="7772400" cy="78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FD624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kern="0" dirty="0" smtClean="0">
                <a:solidFill>
                  <a:schemeClr val="bg1"/>
                </a:solidFill>
              </a:rPr>
              <a:t>HORIZON 2020</a:t>
            </a:r>
            <a:r>
              <a:rPr lang="en-GB" kern="0" dirty="0" smtClean="0"/>
              <a:t/>
            </a:r>
            <a:br>
              <a:rPr lang="en-GB" kern="0" dirty="0" smtClean="0"/>
            </a:b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02168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direction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Translate science into better health outcomes</a:t>
            </a:r>
          </a:p>
          <a:p>
            <a:pPr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A competitive health and care sector</a:t>
            </a:r>
          </a:p>
          <a:p>
            <a:pPr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New health and care models and tools</a:t>
            </a:r>
          </a:p>
          <a:p>
            <a:pPr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Healthy and active ageing</a:t>
            </a:r>
          </a:p>
        </p:txBody>
      </p:sp>
    </p:spTree>
    <p:extLst>
      <p:ext uri="{BB962C8B-B14F-4D97-AF65-F5344CB8AC3E}">
        <p14:creationId xmlns:p14="http://schemas.microsoft.com/office/powerpoint/2010/main" val="194495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Clinical studies topics in WP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3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PHC 12 – 2014/2015: Clinical Validation of biomarkers and / or diagnostic medical devices (SME Instrument)</a:t>
            </a:r>
          </a:p>
          <a:p>
            <a:pPr algn="just">
              <a:lnSpc>
                <a:spcPct val="3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PHC 14 – 2015: New therapies for rare diseases</a:t>
            </a:r>
          </a:p>
          <a:p>
            <a:pPr algn="just">
              <a:lnSpc>
                <a:spcPct val="3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PHC 15 – 2014/2015: Clinical research on regenerative medicine</a:t>
            </a:r>
          </a:p>
          <a:p>
            <a:pPr algn="just">
              <a:lnSpc>
                <a:spcPct val="30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PHC – 18 – 2015: Establishing effectiveness of health care interventions in the paediatric population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925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HORIZON 2020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18867"/>
            <a:ext cx="7772400" cy="720080"/>
          </a:xfrm>
        </p:spPr>
        <p:txBody>
          <a:bodyPr/>
          <a:lstStyle/>
          <a:p>
            <a:pPr lvl="0"/>
            <a:r>
              <a:rPr lang="en-GB" cap="small" dirty="0"/>
              <a:t>Role of independent experts </a:t>
            </a:r>
          </a:p>
        </p:txBody>
      </p:sp>
    </p:spTree>
    <p:extLst>
      <p:ext uri="{BB962C8B-B14F-4D97-AF65-F5344CB8AC3E}">
        <p14:creationId xmlns:p14="http://schemas.microsoft.com/office/powerpoint/2010/main" val="15643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50383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Role of independent experts</a:t>
            </a:r>
            <a:r>
              <a:rPr lang="en-US" u="sng" dirty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4464496"/>
          </a:xfrm>
        </p:spPr>
        <p:txBody>
          <a:bodyPr/>
          <a:lstStyle/>
          <a:p>
            <a:pPr lvl="0">
              <a:spcAft>
                <a:spcPts val="1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As </a:t>
            </a:r>
            <a:r>
              <a:rPr lang="en-GB" dirty="0" smtClean="0">
                <a:solidFill>
                  <a:srgbClr val="0070C0"/>
                </a:solidFill>
              </a:rPr>
              <a:t>an independent </a:t>
            </a:r>
            <a:r>
              <a:rPr lang="en-GB" dirty="0">
                <a:solidFill>
                  <a:srgbClr val="0070C0"/>
                </a:solidFill>
              </a:rPr>
              <a:t>expert, you evaluate proposals </a:t>
            </a: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submitted </a:t>
            </a:r>
            <a:r>
              <a:rPr lang="en-GB" dirty="0">
                <a:solidFill>
                  <a:srgbClr val="0070C0"/>
                </a:solidFill>
              </a:rPr>
              <a:t>in response to a given </a:t>
            </a:r>
            <a:r>
              <a:rPr lang="en-GB" dirty="0" smtClean="0">
                <a:solidFill>
                  <a:srgbClr val="0070C0"/>
                </a:solidFill>
              </a:rPr>
              <a:t>call </a:t>
            </a:r>
          </a:p>
          <a:p>
            <a:pPr>
              <a:spcAft>
                <a:spcPts val="1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You are responsible for carrying out the evaluation </a:t>
            </a:r>
            <a:br>
              <a:rPr lang="en-GB" dirty="0">
                <a:solidFill>
                  <a:srgbClr val="0070C0"/>
                </a:solidFill>
              </a:rPr>
            </a:br>
            <a:r>
              <a:rPr lang="en-GB" dirty="0">
                <a:solidFill>
                  <a:srgbClr val="0070C0"/>
                </a:solidFill>
              </a:rPr>
              <a:t>of the proposals </a:t>
            </a:r>
            <a:r>
              <a:rPr lang="en-GB" dirty="0" smtClean="0">
                <a:solidFill>
                  <a:srgbClr val="0070C0"/>
                </a:solidFill>
              </a:rPr>
              <a:t>yourself</a:t>
            </a:r>
          </a:p>
          <a:p>
            <a:pPr marL="762000" lvl="2" indent="-361950">
              <a:spcAft>
                <a:spcPts val="18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sz="1400" b="0" dirty="0" smtClean="0">
                <a:solidFill>
                  <a:srgbClr val="0070C0"/>
                </a:solidFill>
              </a:rPr>
              <a:t>You are not allowed to delegate the work to another person!</a:t>
            </a:r>
          </a:p>
          <a:p>
            <a:pPr marL="361950" lvl="2" indent="-361950">
              <a:spcAft>
                <a:spcPts val="1800"/>
              </a:spcAft>
              <a:buSzPct val="120000"/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rgbClr val="0070C0"/>
                </a:solidFill>
              </a:rPr>
              <a:t>You must </a:t>
            </a:r>
            <a:r>
              <a:rPr lang="en-GB" sz="1800" b="1" dirty="0" smtClean="0">
                <a:solidFill>
                  <a:srgbClr val="0070C0"/>
                </a:solidFill>
              </a:rPr>
              <a:t>close reports </a:t>
            </a:r>
            <a:r>
              <a:rPr lang="en-GB" sz="1800" b="1" dirty="0">
                <a:solidFill>
                  <a:srgbClr val="0070C0"/>
                </a:solidFill>
              </a:rPr>
              <a:t>in the electronic system within a given </a:t>
            </a:r>
            <a:r>
              <a:rPr lang="en-GB" sz="1800" b="1" dirty="0" smtClean="0">
                <a:solidFill>
                  <a:srgbClr val="0070C0"/>
                </a:solidFill>
              </a:rPr>
              <a:t>deadline</a:t>
            </a:r>
            <a:endParaRPr lang="en-GB" sz="1800" b="1" dirty="0">
              <a:solidFill>
                <a:srgbClr val="0070C0"/>
              </a:solidFill>
            </a:endParaRPr>
          </a:p>
          <a:p>
            <a:pPr marL="762000" lvl="2" indent="-361950">
              <a:spcAft>
                <a:spcPts val="18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This </a:t>
            </a:r>
            <a:r>
              <a:rPr lang="en-GB" dirty="0">
                <a:solidFill>
                  <a:srgbClr val="0070C0"/>
                </a:solidFill>
              </a:rPr>
              <a:t>is part of your contractual </a:t>
            </a:r>
            <a:r>
              <a:rPr lang="en-GB" dirty="0" smtClean="0">
                <a:solidFill>
                  <a:srgbClr val="0070C0"/>
                </a:solidFill>
              </a:rPr>
              <a:t>obligations!</a:t>
            </a:r>
            <a:endParaRPr lang="en-GB" dirty="0">
              <a:solidFill>
                <a:srgbClr val="0070C0"/>
              </a:solidFill>
            </a:endParaRPr>
          </a:p>
          <a:p>
            <a:pPr marL="762000" lvl="2" indent="-361950">
              <a:spcAft>
                <a:spcPts val="18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The allowance/expenses you </a:t>
            </a:r>
            <a:r>
              <a:rPr lang="en-GB" dirty="0" smtClean="0">
                <a:solidFill>
                  <a:srgbClr val="0070C0"/>
                </a:solidFill>
              </a:rPr>
              <a:t>claim </a:t>
            </a:r>
            <a:r>
              <a:rPr lang="en-GB" dirty="0">
                <a:solidFill>
                  <a:srgbClr val="0070C0"/>
                </a:solidFill>
              </a:rPr>
              <a:t>may be </a:t>
            </a:r>
            <a:r>
              <a:rPr lang="en-GB" dirty="0" smtClean="0">
                <a:solidFill>
                  <a:srgbClr val="0070C0"/>
                </a:solidFill>
              </a:rPr>
              <a:t>reduced or </a:t>
            </a:r>
            <a:r>
              <a:rPr lang="en-GB" dirty="0">
                <a:solidFill>
                  <a:srgbClr val="0070C0"/>
                </a:solidFill>
              </a:rPr>
              <a:t>rejected </a:t>
            </a:r>
            <a:r>
              <a:rPr lang="en-GB" dirty="0" smtClean="0">
                <a:solidFill>
                  <a:srgbClr val="0070C0"/>
                </a:solidFill>
              </a:rPr>
              <a:t>otherwise</a:t>
            </a:r>
            <a:endParaRPr lang="en-GB" b="0" dirty="0">
              <a:solidFill>
                <a:srgbClr val="0070C0"/>
              </a:solidFill>
            </a:endParaRPr>
          </a:p>
          <a:p>
            <a:pPr lvl="0">
              <a:spcAft>
                <a:spcPts val="1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Significant funding decisions will be made </a:t>
            </a: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on </a:t>
            </a:r>
            <a:r>
              <a:rPr lang="en-GB" dirty="0">
                <a:solidFill>
                  <a:srgbClr val="0070C0"/>
                </a:solidFill>
              </a:rPr>
              <a:t>the basis of your </a:t>
            </a:r>
            <a:r>
              <a:rPr lang="en-GB" dirty="0" smtClean="0">
                <a:solidFill>
                  <a:srgbClr val="0070C0"/>
                </a:solidFill>
              </a:rPr>
              <a:t>assessment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33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Guiding principles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352928" cy="5832746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0070C0"/>
                </a:solidFill>
              </a:rPr>
              <a:t>Independence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>
                <a:solidFill>
                  <a:srgbClr val="0070C0"/>
                </a:solidFill>
              </a:rPr>
              <a:t>You are </a:t>
            </a:r>
            <a:r>
              <a:rPr lang="en-GB" b="1" dirty="0" smtClean="0">
                <a:solidFill>
                  <a:srgbClr val="0070C0"/>
                </a:solidFill>
              </a:rPr>
              <a:t>evaluating in </a:t>
            </a:r>
            <a:r>
              <a:rPr lang="en-GB" b="1" dirty="0">
                <a:solidFill>
                  <a:srgbClr val="0070C0"/>
                </a:solidFill>
              </a:rPr>
              <a:t>a personal capacity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>
                <a:solidFill>
                  <a:srgbClr val="0070C0"/>
                </a:solidFill>
              </a:rPr>
              <a:t>You represent neither your employer, nor your country! </a:t>
            </a:r>
            <a:endParaRPr lang="en-GB" b="1" dirty="0" smtClean="0">
              <a:solidFill>
                <a:srgbClr val="0070C0"/>
              </a:solidFill>
            </a:endParaRPr>
          </a:p>
          <a:p>
            <a:pPr marL="457200" lvl="1" indent="0">
              <a:spcAft>
                <a:spcPts val="0"/>
              </a:spcAft>
              <a:buNone/>
            </a:pPr>
            <a:endParaRPr lang="en-GB" dirty="0"/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</a:rPr>
              <a:t>Impartiality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>
                <a:solidFill>
                  <a:srgbClr val="0070C0"/>
                </a:solidFill>
              </a:rPr>
              <a:t>You </a:t>
            </a:r>
            <a:r>
              <a:rPr lang="en-GB" b="1" dirty="0" smtClean="0">
                <a:solidFill>
                  <a:srgbClr val="0070C0"/>
                </a:solidFill>
              </a:rPr>
              <a:t>must treat all proposals </a:t>
            </a:r>
            <a:r>
              <a:rPr lang="en-GB" b="1" dirty="0">
                <a:solidFill>
                  <a:srgbClr val="0070C0"/>
                </a:solidFill>
              </a:rPr>
              <a:t>equally and </a:t>
            </a:r>
            <a:r>
              <a:rPr lang="en-GB" b="1" dirty="0" smtClean="0">
                <a:solidFill>
                  <a:srgbClr val="0070C0"/>
                </a:solidFill>
              </a:rPr>
              <a:t>evaluate them impartially on their merits, irrespective of their origin or the identity of the applicants</a:t>
            </a:r>
          </a:p>
          <a:p>
            <a:pPr lvl="1">
              <a:spcAft>
                <a:spcPts val="0"/>
              </a:spcAft>
            </a:pPr>
            <a:endParaRPr lang="en-GB" dirty="0"/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</a:rPr>
              <a:t>Objectivity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b="1" dirty="0">
                <a:solidFill>
                  <a:srgbClr val="0070C0"/>
                </a:solidFill>
              </a:rPr>
              <a:t>You evaluate each proposal as submitted; meaning</a:t>
            </a:r>
            <a:r>
              <a:rPr lang="en-GB" b="1" dirty="0">
                <a:solidFill>
                  <a:srgbClr val="0070C0"/>
                </a:solidFill>
              </a:rPr>
              <a:t> on its own merit, not its potential </a:t>
            </a:r>
            <a:r>
              <a:rPr lang="en-GB" b="1" dirty="0" smtClean="0">
                <a:solidFill>
                  <a:srgbClr val="0070C0"/>
                </a:solidFill>
              </a:rPr>
              <a:t>if certain </a:t>
            </a:r>
            <a:r>
              <a:rPr lang="en-GB" b="1" dirty="0">
                <a:solidFill>
                  <a:srgbClr val="0070C0"/>
                </a:solidFill>
              </a:rPr>
              <a:t>changes were to be made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70C0"/>
                </a:solidFill>
              </a:rPr>
              <a:t>Accuracy 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b="1" dirty="0">
                <a:solidFill>
                  <a:srgbClr val="0070C0"/>
                </a:solidFill>
              </a:rPr>
              <a:t>You make your judgment against the official evaluation </a:t>
            </a:r>
            <a:r>
              <a:rPr lang="en-US" b="1" dirty="0" smtClean="0">
                <a:solidFill>
                  <a:srgbClr val="0070C0"/>
                </a:solidFill>
              </a:rPr>
              <a:t>criteria and the call or topic the proposal addresses, </a:t>
            </a:r>
            <a:r>
              <a:rPr lang="en-US" b="1" dirty="0">
                <a:solidFill>
                  <a:srgbClr val="0070C0"/>
                </a:solidFill>
              </a:rPr>
              <a:t>and nothing </a:t>
            </a:r>
            <a:r>
              <a:rPr lang="en-US" b="1" dirty="0" smtClean="0">
                <a:solidFill>
                  <a:srgbClr val="0070C0"/>
                </a:solidFill>
              </a:rPr>
              <a:t>else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 smtClean="0"/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</a:rPr>
              <a:t>Consistency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b="1" dirty="0">
                <a:solidFill>
                  <a:srgbClr val="0070C0"/>
                </a:solidFill>
              </a:rPr>
              <a:t>You apply the same standard of judgment to all proposals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73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Confidentiality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614"/>
            <a:ext cx="8604448" cy="5112666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You must: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N</a:t>
            </a:r>
            <a:r>
              <a:rPr lang="en-GB" dirty="0" smtClean="0">
                <a:solidFill>
                  <a:srgbClr val="0070C0"/>
                </a:solidFill>
              </a:rPr>
              <a:t>ot </a:t>
            </a:r>
            <a:r>
              <a:rPr lang="en-GB" dirty="0">
                <a:solidFill>
                  <a:srgbClr val="0070C0"/>
                </a:solidFill>
              </a:rPr>
              <a:t>discuss evaluation matters</a:t>
            </a:r>
            <a:r>
              <a:rPr lang="en-GB" b="0" dirty="0">
                <a:solidFill>
                  <a:srgbClr val="0070C0"/>
                </a:solidFill>
              </a:rPr>
              <a:t>, such as the content of proposals, the evaluation results or the opinions of fellow experts, with anyone, including: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O</a:t>
            </a:r>
            <a:r>
              <a:rPr lang="en-GB" sz="1400" dirty="0" smtClean="0">
                <a:solidFill>
                  <a:srgbClr val="0070C0"/>
                </a:solidFill>
              </a:rPr>
              <a:t>ther </a:t>
            </a:r>
            <a:r>
              <a:rPr lang="en-GB" sz="1400" dirty="0">
                <a:solidFill>
                  <a:srgbClr val="0070C0"/>
                </a:solidFill>
              </a:rPr>
              <a:t>experts or Commission/Agencies staff or any other person (e.g. colleagues, students…) not directly involved in the evaluation of the proposal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i="1" dirty="0">
                <a:solidFill>
                  <a:srgbClr val="0070C0"/>
                </a:solidFill>
              </a:rPr>
              <a:t>The sole exception</a:t>
            </a:r>
            <a:r>
              <a:rPr lang="en-GB" sz="1400" dirty="0">
                <a:solidFill>
                  <a:srgbClr val="0070C0"/>
                </a:solidFill>
              </a:rPr>
              <a:t>: your fellow experts who are evaluating the same proposal in a consensus group or </a:t>
            </a:r>
            <a:r>
              <a:rPr lang="en-GB" sz="1400" dirty="0" smtClean="0">
                <a:solidFill>
                  <a:srgbClr val="0070C0"/>
                </a:solidFill>
              </a:rPr>
              <a:t>Panel review</a:t>
            </a:r>
          </a:p>
          <a:p>
            <a:pPr lvl="1">
              <a:spcAft>
                <a:spcPts val="0"/>
              </a:spcAft>
            </a:pPr>
            <a:endParaRPr lang="en-GB" sz="1400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Not </a:t>
            </a:r>
            <a:r>
              <a:rPr lang="en-GB" dirty="0">
                <a:solidFill>
                  <a:srgbClr val="0070C0"/>
                </a:solidFill>
              </a:rPr>
              <a:t>contact partners in the consortium, sub-contractors or any third parties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N</a:t>
            </a:r>
            <a:r>
              <a:rPr lang="en-GB" dirty="0" smtClean="0">
                <a:solidFill>
                  <a:srgbClr val="0070C0"/>
                </a:solidFill>
              </a:rPr>
              <a:t>ot </a:t>
            </a:r>
            <a:r>
              <a:rPr lang="en-GB" dirty="0">
                <a:solidFill>
                  <a:srgbClr val="0070C0"/>
                </a:solidFill>
              </a:rPr>
              <a:t>disclose the names of your fellow experts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The Commission publishes the names of the experts </a:t>
            </a:r>
            <a:r>
              <a:rPr lang="en-GB" sz="1400" dirty="0" smtClean="0">
                <a:solidFill>
                  <a:srgbClr val="0070C0"/>
                </a:solidFill>
              </a:rPr>
              <a:t>annually - as </a:t>
            </a:r>
            <a:r>
              <a:rPr lang="en-GB" sz="1400" dirty="0">
                <a:solidFill>
                  <a:srgbClr val="0070C0"/>
                </a:solidFill>
              </a:rPr>
              <a:t>a </a:t>
            </a:r>
            <a:r>
              <a:rPr lang="en-GB" sz="1400" dirty="0" smtClean="0">
                <a:solidFill>
                  <a:srgbClr val="0070C0"/>
                </a:solidFill>
              </a:rPr>
              <a:t>group, no </a:t>
            </a:r>
            <a:r>
              <a:rPr lang="en-GB" sz="1400" dirty="0">
                <a:solidFill>
                  <a:srgbClr val="0070C0"/>
                </a:solidFill>
              </a:rPr>
              <a:t>link can be made between an expert and a </a:t>
            </a:r>
            <a:r>
              <a:rPr lang="en-GB" sz="1400" dirty="0" smtClean="0">
                <a:solidFill>
                  <a:srgbClr val="0070C0"/>
                </a:solidFill>
              </a:rPr>
              <a:t>proposal</a:t>
            </a:r>
          </a:p>
          <a:p>
            <a:pPr lvl="1">
              <a:spcAft>
                <a:spcPts val="0"/>
              </a:spcAft>
            </a:pPr>
            <a:endParaRPr lang="en-GB" sz="1400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M</a:t>
            </a:r>
            <a:r>
              <a:rPr lang="en-GB" dirty="0" smtClean="0">
                <a:solidFill>
                  <a:srgbClr val="0070C0"/>
                </a:solidFill>
              </a:rPr>
              <a:t>aintain </a:t>
            </a:r>
            <a:r>
              <a:rPr lang="en-GB" dirty="0">
                <a:solidFill>
                  <a:srgbClr val="0070C0"/>
                </a:solidFill>
              </a:rPr>
              <a:t>the confidentiality of documents</a:t>
            </a:r>
            <a:r>
              <a:rPr lang="en-GB" sz="1600" b="0" dirty="0">
                <a:solidFill>
                  <a:srgbClr val="0070C0"/>
                </a:solidFill>
              </a:rPr>
              <a:t>, paper or electronic, at all times and wherever you do your evaluation work (on-site or remotely)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Please take nothing </a:t>
            </a:r>
            <a:r>
              <a:rPr lang="en-GB" sz="1400" dirty="0" smtClean="0">
                <a:solidFill>
                  <a:srgbClr val="0070C0"/>
                </a:solidFill>
              </a:rPr>
              <a:t>away from </a:t>
            </a:r>
            <a:r>
              <a:rPr lang="en-GB" sz="1400" dirty="0">
                <a:solidFill>
                  <a:srgbClr val="0070C0"/>
                </a:solidFill>
              </a:rPr>
              <a:t>the evaluation building (be it paper or electronic)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Return, destroy or delete all confidential documents, paper or electronic, upon completing your work, as instructed</a:t>
            </a:r>
          </a:p>
        </p:txBody>
      </p:sp>
    </p:spTree>
    <p:extLst>
      <p:ext uri="{BB962C8B-B14F-4D97-AF65-F5344CB8AC3E}">
        <p14:creationId xmlns:p14="http://schemas.microsoft.com/office/powerpoint/2010/main" val="12128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Conflicts of interest (COI) (1)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95536" y="836712"/>
            <a:ext cx="8280920" cy="5040560"/>
          </a:xfrm>
        </p:spPr>
        <p:txBody>
          <a:bodyPr/>
          <a:lstStyle/>
          <a:p>
            <a:pPr marL="0" indent="0">
              <a:buClr>
                <a:srgbClr val="0070C0"/>
              </a:buClr>
              <a:buNone/>
            </a:pPr>
            <a:r>
              <a:rPr lang="en-GB" sz="2400" dirty="0">
                <a:solidFill>
                  <a:srgbClr val="0070C0"/>
                </a:solidFill>
              </a:rPr>
              <a:t>You have a COI if you</a:t>
            </a:r>
            <a:r>
              <a:rPr lang="en-GB" sz="2400" dirty="0" smtClean="0">
                <a:solidFill>
                  <a:srgbClr val="0070C0"/>
                </a:solidFill>
              </a:rPr>
              <a:t>: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were </a:t>
            </a:r>
            <a:r>
              <a:rPr lang="en-GB" dirty="0">
                <a:solidFill>
                  <a:srgbClr val="0070C0"/>
                </a:solidFill>
              </a:rPr>
              <a:t>involved in the preparation of the proposal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stand to benefit directly/indirectly if the proposal is successful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have a close family/personal relationship with someone involved in the proposal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are a director/trustee/partner of an applicant or involved in the management of an applicant's organisation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are employed or contracted by an applicant or a named subcontractor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are a member of a Horizon 2020 Advisory Group or Programme Committee   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are a National Contact Point or are directly working for the Enterprise Europe Network</a:t>
            </a:r>
          </a:p>
          <a:p>
            <a:pPr marL="0" indent="0">
              <a:buClr>
                <a:srgbClr val="0070C0"/>
              </a:buClr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GB" dirty="0" smtClean="0"/>
              <a:t>Conflicts </a:t>
            </a:r>
            <a:r>
              <a:rPr lang="en-GB" dirty="0"/>
              <a:t>of interest (COI) </a:t>
            </a:r>
            <a:r>
              <a:rPr lang="en-GB" dirty="0" smtClean="0"/>
              <a:t>(2)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128" y="980728"/>
            <a:ext cx="8604448" cy="4752751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GB" sz="2400" dirty="0">
                <a:solidFill>
                  <a:srgbClr val="0070C0"/>
                </a:solidFill>
              </a:rPr>
              <a:t>You </a:t>
            </a:r>
            <a:r>
              <a:rPr lang="en-GB" sz="2400" dirty="0" smtClean="0">
                <a:solidFill>
                  <a:srgbClr val="0070C0"/>
                </a:solidFill>
              </a:rPr>
              <a:t>may have </a:t>
            </a:r>
            <a:r>
              <a:rPr lang="en-GB" sz="2400" dirty="0">
                <a:solidFill>
                  <a:srgbClr val="0070C0"/>
                </a:solidFill>
              </a:rPr>
              <a:t>a COI if you:</a:t>
            </a:r>
            <a:endParaRPr lang="en-US" sz="2400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Are </a:t>
            </a:r>
            <a:r>
              <a:rPr lang="en-US" dirty="0">
                <a:solidFill>
                  <a:srgbClr val="0070C0"/>
                </a:solidFill>
              </a:rPr>
              <a:t>in any other situation that </a:t>
            </a:r>
            <a:r>
              <a:rPr lang="en-US" dirty="0" smtClean="0">
                <a:solidFill>
                  <a:srgbClr val="0070C0"/>
                </a:solidFill>
              </a:rPr>
              <a:t>could compromise </a:t>
            </a:r>
            <a:r>
              <a:rPr lang="en-US" dirty="0">
                <a:solidFill>
                  <a:srgbClr val="0070C0"/>
                </a:solidFill>
              </a:rPr>
              <a:t>your impartiality such as: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Were </a:t>
            </a:r>
            <a:r>
              <a:rPr lang="en-US" dirty="0">
                <a:solidFill>
                  <a:srgbClr val="0070C0"/>
                </a:solidFill>
              </a:rPr>
              <a:t>employed by an applicant or sub-contractor in the last 3 years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en-US" dirty="0" smtClean="0">
                <a:solidFill>
                  <a:srgbClr val="0070C0"/>
                </a:solidFill>
              </a:rPr>
              <a:t>ere </a:t>
            </a:r>
            <a:r>
              <a:rPr lang="en-US" dirty="0">
                <a:solidFill>
                  <a:srgbClr val="0070C0"/>
                </a:solidFill>
              </a:rPr>
              <a:t>involved in a grant agreement/decision, the membership of management structures or a research collaboration with an applicant in the last 3 years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re </a:t>
            </a:r>
            <a:r>
              <a:rPr lang="en-US" dirty="0">
                <a:solidFill>
                  <a:srgbClr val="0070C0"/>
                </a:solidFill>
              </a:rPr>
              <a:t>in any other situation that casts doubt on your impartiality or that could reasonably appear to do </a:t>
            </a:r>
            <a:r>
              <a:rPr lang="en-US" dirty="0" smtClean="0">
                <a:solidFill>
                  <a:srgbClr val="0070C0"/>
                </a:solidFill>
              </a:rPr>
              <a:t>so</a:t>
            </a:r>
          </a:p>
          <a:p>
            <a:pPr marL="457200" lvl="1" indent="0">
              <a:spcAft>
                <a:spcPts val="1200"/>
              </a:spcAft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7788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Conflicts of interest 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</a:rPr>
              <a:t>COI) (3)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614"/>
            <a:ext cx="8604448" cy="5112666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You must inform the </a:t>
            </a:r>
            <a:r>
              <a:rPr lang="en-GB" dirty="0" smtClean="0">
                <a:solidFill>
                  <a:srgbClr val="0070C0"/>
                </a:solidFill>
              </a:rPr>
              <a:t>Commission/Agency </a:t>
            </a:r>
            <a:r>
              <a:rPr lang="en-GB" dirty="0">
                <a:solidFill>
                  <a:srgbClr val="0070C0"/>
                </a:solidFill>
              </a:rPr>
              <a:t>as soon as you become aware of a COI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B</a:t>
            </a:r>
            <a:r>
              <a:rPr lang="en-GB" dirty="0" smtClean="0">
                <a:solidFill>
                  <a:srgbClr val="0070C0"/>
                </a:solidFill>
              </a:rPr>
              <a:t>efore </a:t>
            </a:r>
            <a:r>
              <a:rPr lang="en-GB" dirty="0">
                <a:solidFill>
                  <a:srgbClr val="0070C0"/>
                </a:solidFill>
              </a:rPr>
              <a:t>the signature of the contract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U</a:t>
            </a:r>
            <a:r>
              <a:rPr lang="en-GB" dirty="0" smtClean="0">
                <a:solidFill>
                  <a:srgbClr val="0070C0"/>
                </a:solidFill>
              </a:rPr>
              <a:t>pon </a:t>
            </a:r>
            <a:r>
              <a:rPr lang="en-GB" dirty="0">
                <a:solidFill>
                  <a:srgbClr val="0070C0"/>
                </a:solidFill>
              </a:rPr>
              <a:t>receipt of proposals, or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D</a:t>
            </a:r>
            <a:r>
              <a:rPr lang="en-GB" dirty="0" smtClean="0">
                <a:solidFill>
                  <a:srgbClr val="0070C0"/>
                </a:solidFill>
              </a:rPr>
              <a:t>uring </a:t>
            </a:r>
            <a:r>
              <a:rPr lang="en-GB" dirty="0">
                <a:solidFill>
                  <a:srgbClr val="0070C0"/>
                </a:solidFill>
              </a:rPr>
              <a:t>the course of your work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If there is a COI for a certain proposal </a:t>
            </a:r>
            <a:r>
              <a:rPr lang="en-GB" dirty="0" smtClean="0">
                <a:solidFill>
                  <a:srgbClr val="0070C0"/>
                </a:solidFill>
              </a:rPr>
              <a:t>you </a:t>
            </a:r>
            <a:r>
              <a:rPr lang="en-GB" dirty="0">
                <a:solidFill>
                  <a:srgbClr val="0070C0"/>
                </a:solidFill>
              </a:rPr>
              <a:t>cannot evaluate </a:t>
            </a:r>
            <a:r>
              <a:rPr lang="en-GB" dirty="0" smtClean="0">
                <a:solidFill>
                  <a:srgbClr val="0070C0"/>
                </a:solidFill>
              </a:rPr>
              <a:t>it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Neither individually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Nor in the consensus group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N</a:t>
            </a:r>
            <a:r>
              <a:rPr lang="en-GB" dirty="0" smtClean="0">
                <a:solidFill>
                  <a:srgbClr val="0070C0"/>
                </a:solidFill>
              </a:rPr>
              <a:t>or </a:t>
            </a:r>
            <a:r>
              <a:rPr lang="en-GB" dirty="0">
                <a:solidFill>
                  <a:srgbClr val="0070C0"/>
                </a:solidFill>
              </a:rPr>
              <a:t>in the </a:t>
            </a:r>
            <a:r>
              <a:rPr lang="en-GB" dirty="0" smtClean="0">
                <a:solidFill>
                  <a:srgbClr val="0070C0"/>
                </a:solidFill>
              </a:rPr>
              <a:t>panel review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Commission/Agency will </a:t>
            </a:r>
            <a:r>
              <a:rPr lang="en-GB" dirty="0">
                <a:solidFill>
                  <a:srgbClr val="0070C0"/>
                </a:solidFill>
              </a:rPr>
              <a:t>determine if there is a </a:t>
            </a:r>
            <a:r>
              <a:rPr lang="en-GB" dirty="0" smtClean="0">
                <a:solidFill>
                  <a:srgbClr val="0070C0"/>
                </a:solidFill>
              </a:rPr>
              <a:t>COI </a:t>
            </a:r>
            <a:r>
              <a:rPr lang="en-GB" dirty="0">
                <a:solidFill>
                  <a:srgbClr val="0070C0"/>
                </a:solidFill>
              </a:rPr>
              <a:t>on a case-by-case basis and decide the course of action to </a:t>
            </a:r>
            <a:r>
              <a:rPr lang="en-GB" dirty="0" smtClean="0">
                <a:solidFill>
                  <a:srgbClr val="0070C0"/>
                </a:solidFill>
              </a:rPr>
              <a:t>follow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If </a:t>
            </a:r>
            <a:r>
              <a:rPr lang="en-GB" dirty="0">
                <a:solidFill>
                  <a:srgbClr val="0070C0"/>
                </a:solidFill>
              </a:rPr>
              <a:t>you </a:t>
            </a:r>
            <a:r>
              <a:rPr lang="en-GB" dirty="0" smtClean="0">
                <a:solidFill>
                  <a:srgbClr val="0070C0"/>
                </a:solidFill>
              </a:rPr>
              <a:t>knowingly hide a </a:t>
            </a:r>
            <a:r>
              <a:rPr lang="en-GB" dirty="0">
                <a:solidFill>
                  <a:srgbClr val="0070C0"/>
                </a:solidFill>
              </a:rPr>
              <a:t>COI, you will be excluded </a:t>
            </a: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from </a:t>
            </a:r>
            <a:r>
              <a:rPr lang="en-GB" dirty="0">
                <a:solidFill>
                  <a:srgbClr val="0070C0"/>
                </a:solidFill>
              </a:rPr>
              <a:t>the evaluation and your work declared </a:t>
            </a:r>
            <a:r>
              <a:rPr lang="en-GB" dirty="0" smtClean="0">
                <a:solidFill>
                  <a:srgbClr val="0070C0"/>
                </a:solidFill>
              </a:rPr>
              <a:t>null and void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The allowance/expenses you claimed </a:t>
            </a:r>
            <a:r>
              <a:rPr lang="en-GB" dirty="0" smtClean="0">
                <a:solidFill>
                  <a:srgbClr val="0070C0"/>
                </a:solidFill>
              </a:rPr>
              <a:t>may be </a:t>
            </a:r>
            <a:r>
              <a:rPr lang="en-GB" dirty="0">
                <a:solidFill>
                  <a:srgbClr val="0070C0"/>
                </a:solidFill>
              </a:rPr>
              <a:t>reduced, rejected or recovered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Your contract </a:t>
            </a:r>
            <a:r>
              <a:rPr lang="en-GB" dirty="0" smtClean="0">
                <a:solidFill>
                  <a:srgbClr val="0070C0"/>
                </a:solidFill>
              </a:rPr>
              <a:t>may be terminated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4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276872"/>
            <a:ext cx="7772400" cy="1002035"/>
          </a:xfrm>
        </p:spPr>
        <p:txBody>
          <a:bodyPr/>
          <a:lstStyle/>
          <a:p>
            <a:r>
              <a:rPr lang="en-GB" dirty="0"/>
              <a:t>HORIZON 2020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3573016"/>
            <a:ext cx="7772400" cy="720080"/>
          </a:xfrm>
        </p:spPr>
        <p:txBody>
          <a:bodyPr/>
          <a:lstStyle/>
          <a:p>
            <a:r>
              <a:rPr lang="en-GB" cap="small" dirty="0" smtClean="0"/>
              <a:t>The Evaluation Procedure in Practice</a:t>
            </a:r>
            <a:endParaRPr lang="en-GB" cap="small" dirty="0"/>
          </a:p>
        </p:txBody>
      </p:sp>
    </p:spTree>
    <p:extLst>
      <p:ext uri="{BB962C8B-B14F-4D97-AF65-F5344CB8AC3E}">
        <p14:creationId xmlns:p14="http://schemas.microsoft.com/office/powerpoint/2010/main" val="259963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64896" cy="936625"/>
          </a:xfrm>
        </p:spPr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352928" cy="5400600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Horizon 2020: a new type of EU R&amp;I programme 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New type </a:t>
            </a:r>
            <a:r>
              <a:rPr lang="en-GB" dirty="0">
                <a:solidFill>
                  <a:srgbClr val="0070C0"/>
                </a:solidFill>
              </a:rPr>
              <a:t>of calls and </a:t>
            </a:r>
            <a:r>
              <a:rPr lang="en-GB" dirty="0" smtClean="0">
                <a:solidFill>
                  <a:srgbClr val="0070C0"/>
                </a:solidFill>
              </a:rPr>
              <a:t>proposals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More emphasis on innovation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Cross-cutting issues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Impact of time to grant on </a:t>
            </a:r>
            <a:r>
              <a:rPr lang="en-GB" dirty="0" smtClean="0">
                <a:solidFill>
                  <a:srgbClr val="0070C0"/>
                </a:solidFill>
              </a:rPr>
              <a:t>evaluation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New </a:t>
            </a:r>
            <a:r>
              <a:rPr lang="en-GB" sz="1600" dirty="0">
                <a:solidFill>
                  <a:srgbClr val="0070C0"/>
                </a:solidFill>
              </a:rPr>
              <a:t>Opportunities for Health Research in </a:t>
            </a:r>
            <a:r>
              <a:rPr lang="en-GB" sz="1600" dirty="0" smtClean="0">
                <a:solidFill>
                  <a:srgbClr val="0070C0"/>
                </a:solidFill>
              </a:rPr>
              <a:t>Europe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Challenge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The Direction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Clinical Studies topics in WP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Role </a:t>
            </a:r>
            <a:r>
              <a:rPr lang="en-GB" sz="1600" dirty="0">
                <a:solidFill>
                  <a:srgbClr val="0070C0"/>
                </a:solidFill>
              </a:rPr>
              <a:t>of independent </a:t>
            </a:r>
            <a:r>
              <a:rPr lang="en-GB" sz="1600" dirty="0" smtClean="0">
                <a:solidFill>
                  <a:srgbClr val="0070C0"/>
                </a:solidFill>
              </a:rPr>
              <a:t>experts 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C</a:t>
            </a:r>
            <a:r>
              <a:rPr lang="en-GB" dirty="0" smtClean="0">
                <a:solidFill>
                  <a:srgbClr val="0070C0"/>
                </a:solidFill>
              </a:rPr>
              <a:t>onfidentiality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Conflicts </a:t>
            </a:r>
            <a:r>
              <a:rPr lang="en-GB" dirty="0">
                <a:solidFill>
                  <a:srgbClr val="0070C0"/>
                </a:solidFill>
              </a:rPr>
              <a:t>of </a:t>
            </a:r>
            <a:r>
              <a:rPr lang="en-GB" dirty="0" smtClean="0">
                <a:solidFill>
                  <a:srgbClr val="0070C0"/>
                </a:solidFill>
              </a:rPr>
              <a:t>interest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The </a:t>
            </a:r>
            <a:r>
              <a:rPr lang="en-GB" sz="1600" dirty="0">
                <a:solidFill>
                  <a:srgbClr val="0070C0"/>
                </a:solidFill>
              </a:rPr>
              <a:t>evaluation procedure in practice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Individual evaluation, including evaluation criteria and proposal scoring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Consensus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Panel review, </a:t>
            </a:r>
            <a:r>
              <a:rPr lang="en-GB" dirty="0">
                <a:solidFill>
                  <a:srgbClr val="0070C0"/>
                </a:solidFill>
              </a:rPr>
              <a:t>including </a:t>
            </a:r>
            <a:r>
              <a:rPr lang="en-GB" dirty="0" smtClean="0">
                <a:solidFill>
                  <a:srgbClr val="0070C0"/>
                </a:solidFill>
              </a:rPr>
              <a:t>proposals with </a:t>
            </a:r>
            <a:r>
              <a:rPr lang="en-US" dirty="0">
                <a:solidFill>
                  <a:srgbClr val="0070C0"/>
                </a:solidFill>
              </a:rPr>
              <a:t>identical total </a:t>
            </a:r>
            <a:r>
              <a:rPr lang="en-GB" dirty="0" smtClean="0">
                <a:solidFill>
                  <a:srgbClr val="0070C0"/>
                </a:solidFill>
              </a:rPr>
              <a:t>scores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80728"/>
            <a:ext cx="648071" cy="527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95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ight Arrow 45"/>
          <p:cNvSpPr/>
          <p:nvPr/>
        </p:nvSpPr>
        <p:spPr>
          <a:xfrm>
            <a:off x="251520" y="1340768"/>
            <a:ext cx="8568952" cy="177341"/>
          </a:xfrm>
          <a:prstGeom prst="rightArrow">
            <a:avLst>
              <a:gd name="adj1" fmla="val 50000"/>
              <a:gd name="adj2" fmla="val 92968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fr-BE" sz="1800" b="0" dirty="0"/>
          </a:p>
        </p:txBody>
      </p:sp>
      <p:sp>
        <p:nvSpPr>
          <p:cNvPr id="12" name="Right Arrow 11"/>
          <p:cNvSpPr/>
          <p:nvPr/>
        </p:nvSpPr>
        <p:spPr>
          <a:xfrm>
            <a:off x="251520" y="2463549"/>
            <a:ext cx="8568952" cy="177341"/>
          </a:xfrm>
          <a:prstGeom prst="rightArrow">
            <a:avLst>
              <a:gd name="adj1" fmla="val 50000"/>
              <a:gd name="adj2" fmla="val 92968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fr-BE" sz="18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Overview of the Evaluation Process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95536" y="2064826"/>
            <a:ext cx="1512168" cy="936104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Receipt of </a:t>
            </a:r>
            <a:br>
              <a:rPr lang="en-GB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proposals</a:t>
            </a:r>
            <a:endParaRPr lang="en-GB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51720" y="2064826"/>
            <a:ext cx="1512168" cy="936104"/>
          </a:xfrm>
          <a:prstGeom prst="ellipse">
            <a:avLst/>
          </a:prstGeom>
          <a:solidFill>
            <a:srgbClr val="33CC33"/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</a:t>
            </a:r>
            <a:endParaRPr lang="en-GB" sz="1600" dirty="0">
              <a:solidFill>
                <a:srgbClr val="FFC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99495" y="2067505"/>
            <a:ext cx="1512168" cy="936104"/>
          </a:xfrm>
          <a:prstGeom prst="ellipse">
            <a:avLst/>
          </a:prstGeom>
          <a:solidFill>
            <a:srgbClr val="33CC33"/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fr-BE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Consensus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fr-BE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group</a:t>
            </a:r>
          </a:p>
        </p:txBody>
      </p:sp>
      <p:sp>
        <p:nvSpPr>
          <p:cNvPr id="15" name="Oval 14"/>
          <p:cNvSpPr/>
          <p:nvPr/>
        </p:nvSpPr>
        <p:spPr>
          <a:xfrm>
            <a:off x="5355679" y="2064826"/>
            <a:ext cx="1512168" cy="936104"/>
          </a:xfrm>
          <a:prstGeom prst="ellipse">
            <a:avLst/>
          </a:prstGeom>
          <a:solidFill>
            <a:srgbClr val="33CC33"/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fr-BE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Panel</a:t>
            </a:r>
            <a:r>
              <a:rPr lang="fr-BE" sz="1600" dirty="0" smtClean="0">
                <a:solidFill>
                  <a:srgbClr val="0033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fr-BE" sz="1600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Review</a:t>
            </a:r>
          </a:p>
        </p:txBody>
      </p:sp>
      <p:sp>
        <p:nvSpPr>
          <p:cNvPr id="16" name="Oval 15"/>
          <p:cNvSpPr/>
          <p:nvPr/>
        </p:nvSpPr>
        <p:spPr>
          <a:xfrm>
            <a:off x="7020272" y="2064826"/>
            <a:ext cx="1512168" cy="936104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fr-B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Finalisation</a:t>
            </a:r>
            <a:endParaRPr lang="fr-B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1720" y="1124744"/>
            <a:ext cx="4816127" cy="360040"/>
          </a:xfrm>
          <a:prstGeom prst="rect">
            <a:avLst/>
          </a:prstGeom>
          <a:solidFill>
            <a:srgbClr val="33CC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67744" y="4077072"/>
            <a:ext cx="1080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Individual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Evaluation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Reports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(Usually done  remotely)</a:t>
            </a: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67682" y="4077072"/>
            <a:ext cx="13757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Consensus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Report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 smtClean="0">
                <a:solidFill>
                  <a:srgbClr val="0070C0"/>
                </a:solidFill>
              </a:rPr>
              <a:t>(May </a:t>
            </a:r>
            <a:r>
              <a:rPr lang="en-GB" sz="1200" b="0" dirty="0">
                <a:solidFill>
                  <a:srgbClr val="0070C0"/>
                </a:solidFill>
              </a:rPr>
              <a:t>be done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</a:rPr>
              <a:t>r</a:t>
            </a:r>
            <a:r>
              <a:rPr lang="en-GB" sz="1200" b="0" dirty="0" smtClean="0">
                <a:solidFill>
                  <a:srgbClr val="0070C0"/>
                </a:solidFill>
              </a:rPr>
              <a:t>emotely)</a:t>
            </a: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265923" y="4077072"/>
            <a:ext cx="1691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Panel </a:t>
            </a: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report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Evaluation Summary </a:t>
            </a: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Report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Panel ranked list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95536" y="4069521"/>
            <a:ext cx="15121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Eligibility check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Allocation of proposals to evaluators</a:t>
            </a: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1151620" y="3447786"/>
            <a:ext cx="0" cy="5720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2807804" y="3471980"/>
            <a:ext cx="0" cy="5720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4427984" y="3429000"/>
            <a:ext cx="0" cy="5720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6084168" y="3453194"/>
            <a:ext cx="0" cy="5720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Rectangle 43"/>
          <p:cNvSpPr/>
          <p:nvPr/>
        </p:nvSpPr>
        <p:spPr>
          <a:xfrm>
            <a:off x="7020272" y="4077072"/>
            <a:ext cx="16916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 smtClean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Final ranked list</a:t>
            </a:r>
            <a:endParaRPr lang="en-GB" sz="1200" b="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7838517" y="3429000"/>
            <a:ext cx="0" cy="5720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1521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Admissibility and </a:t>
            </a:r>
            <a:r>
              <a:rPr lang="en-US" dirty="0" smtClean="0">
                <a:solidFill>
                  <a:schemeClr val="tx1"/>
                </a:solidFill>
              </a:rPr>
              <a:t>eligibility </a:t>
            </a:r>
            <a:r>
              <a:rPr lang="en-US" dirty="0">
                <a:solidFill>
                  <a:schemeClr val="tx1"/>
                </a:solidFill>
              </a:rPr>
              <a:t>checks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614"/>
            <a:ext cx="8496944" cy="5112666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Admissibility is checked </a:t>
            </a:r>
            <a:r>
              <a:rPr lang="en-US" dirty="0">
                <a:solidFill>
                  <a:srgbClr val="0070C0"/>
                </a:solidFill>
              </a:rPr>
              <a:t>by the </a:t>
            </a:r>
            <a:r>
              <a:rPr lang="en-US" dirty="0" smtClean="0">
                <a:solidFill>
                  <a:srgbClr val="0070C0"/>
                </a:solidFill>
              </a:rPr>
              <a:t>Commission/Agency: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Readable</a:t>
            </a:r>
            <a:r>
              <a:rPr lang="en-GB" dirty="0">
                <a:solidFill>
                  <a:srgbClr val="0070C0"/>
                </a:solidFill>
              </a:rPr>
              <a:t>, accessible and printable </a:t>
            </a:r>
            <a:endParaRPr lang="en-GB" dirty="0" smtClean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Completeness </a:t>
            </a:r>
            <a:r>
              <a:rPr lang="en-GB" dirty="0">
                <a:solidFill>
                  <a:srgbClr val="0070C0"/>
                </a:solidFill>
              </a:rPr>
              <a:t>of </a:t>
            </a:r>
            <a:r>
              <a:rPr lang="en-GB" dirty="0" smtClean="0">
                <a:solidFill>
                  <a:srgbClr val="0070C0"/>
                </a:solidFill>
              </a:rPr>
              <a:t>proposal </a:t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presence </a:t>
            </a:r>
            <a:r>
              <a:rPr lang="en-GB" dirty="0">
                <a:solidFill>
                  <a:srgbClr val="0070C0"/>
                </a:solidFill>
              </a:rPr>
              <a:t>of all requested forms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Plan for exploitation and dissemination of results </a:t>
            </a: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(</a:t>
            </a:r>
            <a:r>
              <a:rPr lang="en-GB" dirty="0">
                <a:solidFill>
                  <a:srgbClr val="0070C0"/>
                </a:solidFill>
              </a:rPr>
              <a:t>unless otherwise specified in the WP</a:t>
            </a:r>
            <a:r>
              <a:rPr lang="en-GB" dirty="0" smtClean="0">
                <a:solidFill>
                  <a:srgbClr val="0070C0"/>
                </a:solidFill>
              </a:rPr>
              <a:t>)</a:t>
            </a:r>
          </a:p>
          <a:p>
            <a:pPr lvl="1"/>
            <a:endParaRPr lang="en-GB" dirty="0"/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Eligibility checked </a:t>
            </a:r>
            <a:r>
              <a:rPr lang="en-US" dirty="0">
                <a:solidFill>
                  <a:srgbClr val="0070C0"/>
                </a:solidFill>
              </a:rPr>
              <a:t>by the Commission/Agency - </a:t>
            </a:r>
            <a:r>
              <a:rPr lang="en-US" dirty="0" smtClean="0">
                <a:solidFill>
                  <a:srgbClr val="0070C0"/>
                </a:solidFill>
              </a:rPr>
              <a:t>however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smtClean="0">
                <a:solidFill>
                  <a:srgbClr val="0070C0"/>
                </a:solidFill>
              </a:rPr>
              <a:t>if </a:t>
            </a:r>
            <a:r>
              <a:rPr lang="en-US" dirty="0">
                <a:solidFill>
                  <a:srgbClr val="0070C0"/>
                </a:solidFill>
              </a:rPr>
              <a:t>you spot an issue relating to </a:t>
            </a:r>
            <a:r>
              <a:rPr lang="en-US" dirty="0" smtClean="0">
                <a:solidFill>
                  <a:srgbClr val="0070C0"/>
                </a:solidFill>
              </a:rPr>
              <a:t>eligibility, </a:t>
            </a:r>
            <a:r>
              <a:rPr lang="en-US" dirty="0">
                <a:solidFill>
                  <a:srgbClr val="0070C0"/>
                </a:solidFill>
              </a:rPr>
              <a:t>please inform the </a:t>
            </a:r>
            <a:r>
              <a:rPr lang="en-US" dirty="0" smtClean="0">
                <a:solidFill>
                  <a:srgbClr val="0070C0"/>
                </a:solidFill>
              </a:rPr>
              <a:t>Commission/Agency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Minimum number of partners as set out in the call conditions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Other criteria may apply on a call-by-call basis as set out in the call conditions</a:t>
            </a:r>
          </a:p>
          <a:p>
            <a:pPr marL="457200" lvl="1" indent="0">
              <a:buClr>
                <a:srgbClr val="0070C0"/>
              </a:buClr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“Out of scope” </a:t>
            </a:r>
            <a:r>
              <a:rPr lang="en-GB" dirty="0" smtClean="0">
                <a:solidFill>
                  <a:srgbClr val="0070C0"/>
                </a:solidFill>
              </a:rPr>
              <a:t>– you need to check the scope of proposals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proposal will only be deemed ineligible in clear-cut cases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 smtClean="0">
              <a:solidFill>
                <a:srgbClr val="0070C0"/>
              </a:solidFill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444208" y="1412776"/>
            <a:ext cx="2154535" cy="1002382"/>
          </a:xfrm>
          <a:prstGeom prst="wedgeRoundRectCallout">
            <a:avLst>
              <a:gd name="adj1" fmla="val -119036"/>
              <a:gd name="adj2" fmla="val -49640"/>
              <a:gd name="adj3" fmla="val 16667"/>
            </a:avLst>
          </a:prstGeom>
          <a:solidFill>
            <a:srgbClr val="0070C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Page limits: </a:t>
            </a:r>
            <a:r>
              <a:rPr lang="en-US" sz="105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Clearly </a:t>
            </a:r>
            <a:r>
              <a:rPr lang="en-US" sz="105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set out in electronic </a:t>
            </a:r>
            <a:r>
              <a:rPr lang="en-US" sz="105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system; excess page(s) </a:t>
            </a:r>
            <a:r>
              <a:rPr lang="en-US" sz="105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marked with a watermark</a:t>
            </a:r>
            <a:endParaRPr lang="en-GB" sz="105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585" y="1056259"/>
            <a:ext cx="876330" cy="713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157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5155"/>
            <a:ext cx="8229600" cy="5073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Evaluation </a:t>
            </a:r>
            <a:r>
              <a:rPr lang="en-US" dirty="0">
                <a:solidFill>
                  <a:schemeClr val="tx1"/>
                </a:solidFill>
              </a:rPr>
              <a:t>criteria 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496944" cy="4680520"/>
          </a:xfrm>
        </p:spPr>
        <p:txBody>
          <a:bodyPr/>
          <a:lstStyle/>
          <a:p>
            <a:pPr lvl="0">
              <a:lnSpc>
                <a:spcPct val="150000"/>
              </a:lnSpc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There are three evaluation criteria:</a:t>
            </a:r>
          </a:p>
          <a:p>
            <a:pPr lvl="1">
              <a:lnSpc>
                <a:spcPct val="150000"/>
              </a:lnSpc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Excellence (relevant to the topic of the call)</a:t>
            </a:r>
          </a:p>
          <a:p>
            <a:pPr lvl="1">
              <a:lnSpc>
                <a:spcPct val="150000"/>
              </a:lnSpc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Impact</a:t>
            </a:r>
          </a:p>
          <a:p>
            <a:pPr lvl="1">
              <a:lnSpc>
                <a:spcPct val="150000"/>
              </a:lnSpc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Quality and efficiency of the implementation</a:t>
            </a:r>
          </a:p>
          <a:p>
            <a:pPr marL="914400" lvl="2" indent="0">
              <a:spcAft>
                <a:spcPts val="1200"/>
              </a:spcAft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914400" lvl="2" indent="0">
              <a:spcAft>
                <a:spcPts val="1200"/>
              </a:spcAft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914400" lvl="2" indent="0">
              <a:spcAft>
                <a:spcPts val="1200"/>
              </a:spcAft>
              <a:buNone/>
            </a:pPr>
            <a:endParaRPr lang="en-GB" dirty="0">
              <a:solidFill>
                <a:srgbClr val="0070C0"/>
              </a:solidFill>
            </a:endParaRPr>
          </a:p>
          <a:p>
            <a:pPr marL="914400" lvl="2" indent="0">
              <a:spcAft>
                <a:spcPts val="1200"/>
              </a:spcAft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914400" lvl="2" indent="0">
              <a:spcAft>
                <a:spcPts val="1200"/>
              </a:spcAft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The criteria are adapted to each </a:t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type of actions, as specified in the WP</a:t>
            </a:r>
            <a:endParaRPr lang="fr-BE" sz="3200" b="1" i="0" dirty="0">
              <a:solidFill>
                <a:srgbClr val="0070C0"/>
              </a:solidFill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5187692" y="3717032"/>
            <a:ext cx="3566889" cy="1519783"/>
          </a:xfrm>
          <a:prstGeom prst="wedgeRoundRectCallout">
            <a:avLst>
              <a:gd name="adj1" fmla="val -38455"/>
              <a:gd name="adj2" fmla="val -86562"/>
              <a:gd name="adj3" fmla="val 16667"/>
            </a:avLst>
          </a:prstGeom>
          <a:solidFill>
            <a:srgbClr val="0070C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Innovation Management: </a:t>
            </a:r>
            <a:r>
              <a:rPr lang="en-GB" sz="1000" dirty="0" smtClean="0">
                <a:solidFill>
                  <a:schemeClr val="bg1"/>
                </a:solidFill>
              </a:rPr>
              <a:t>is a </a:t>
            </a:r>
            <a:r>
              <a:rPr lang="en-GB" sz="1000" dirty="0">
                <a:solidFill>
                  <a:schemeClr val="bg1"/>
                </a:solidFill>
              </a:rPr>
              <a:t>process which requires an understanding of both market and technical problems, with a goal of successfully implementing appropriate creative </a:t>
            </a:r>
            <a:r>
              <a:rPr lang="en-GB" sz="1000" dirty="0" smtClean="0">
                <a:solidFill>
                  <a:schemeClr val="bg1"/>
                </a:solidFill>
              </a:rPr>
              <a:t>ideas.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000" u="sng" dirty="0" smtClean="0">
                <a:solidFill>
                  <a:schemeClr val="bg1"/>
                </a:solidFill>
              </a:rPr>
              <a:t>Typical Output</a:t>
            </a:r>
            <a:r>
              <a:rPr lang="en-GB" sz="1000" dirty="0" smtClean="0">
                <a:solidFill>
                  <a:schemeClr val="bg1"/>
                </a:solidFill>
              </a:rPr>
              <a:t>: </a:t>
            </a:r>
            <a:r>
              <a:rPr lang="en-GB" sz="1000" dirty="0">
                <a:solidFill>
                  <a:schemeClr val="bg1"/>
                </a:solidFill>
              </a:rPr>
              <a:t>new or improved product, service or process</a:t>
            </a:r>
            <a:r>
              <a:rPr lang="en-GB" sz="1000" dirty="0" smtClean="0">
                <a:solidFill>
                  <a:schemeClr val="bg1"/>
                </a:solidFill>
              </a:rPr>
              <a:t>.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000" u="sng" dirty="0" smtClean="0">
                <a:solidFill>
                  <a:schemeClr val="bg1"/>
                </a:solidFill>
              </a:rPr>
              <a:t>For consortium</a:t>
            </a:r>
            <a:r>
              <a:rPr lang="en-GB" sz="1000" dirty="0" smtClean="0">
                <a:solidFill>
                  <a:schemeClr val="bg1"/>
                </a:solidFill>
              </a:rPr>
              <a:t>: it allows to respond </a:t>
            </a:r>
            <a:r>
              <a:rPr lang="en-GB" sz="1000" dirty="0">
                <a:solidFill>
                  <a:schemeClr val="bg1"/>
                </a:solidFill>
              </a:rPr>
              <a:t>to an external or internal opportunity</a:t>
            </a:r>
            <a:r>
              <a:rPr lang="en-GB" sz="1000" dirty="0" smtClean="0">
                <a:solidFill>
                  <a:schemeClr val="bg1"/>
                </a:solidFill>
              </a:rPr>
              <a:t>.</a:t>
            </a:r>
            <a:endParaRPr lang="en-GB" sz="10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806" y="3029153"/>
            <a:ext cx="876330" cy="713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534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 of actions (</a:t>
            </a:r>
            <a:r>
              <a:rPr lang="en-GB" dirty="0"/>
              <a:t>1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040660"/>
          </a:xfrm>
        </p:spPr>
        <p:txBody>
          <a:bodyPr/>
          <a:lstStyle/>
          <a:p>
            <a:pPr marL="0" indent="0">
              <a:spcAft>
                <a:spcPts val="1200"/>
              </a:spcAft>
              <a:buClr>
                <a:srgbClr val="0070C0"/>
              </a:buClr>
              <a:buNone/>
            </a:pPr>
            <a:r>
              <a:rPr lang="en-US" sz="2400" dirty="0">
                <a:solidFill>
                  <a:srgbClr val="0070C0"/>
                </a:solidFill>
              </a:rPr>
              <a:t>Research and Innovation </a:t>
            </a:r>
            <a:r>
              <a:rPr lang="en-US" sz="2400" dirty="0" smtClean="0">
                <a:solidFill>
                  <a:srgbClr val="0070C0"/>
                </a:solidFill>
              </a:rPr>
              <a:t>Action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Action </a:t>
            </a:r>
            <a:r>
              <a:rPr lang="en-GB" dirty="0">
                <a:solidFill>
                  <a:srgbClr val="0070C0"/>
                </a:solidFill>
              </a:rPr>
              <a:t>primarily consisting of activities aiming to establish new </a:t>
            </a:r>
            <a:r>
              <a:rPr lang="en-GB" dirty="0" smtClean="0">
                <a:solidFill>
                  <a:srgbClr val="0070C0"/>
                </a:solidFill>
              </a:rPr>
              <a:t>knowledge and/or </a:t>
            </a:r>
            <a:r>
              <a:rPr lang="en-GB" dirty="0">
                <a:solidFill>
                  <a:srgbClr val="0070C0"/>
                </a:solidFill>
              </a:rPr>
              <a:t>to explore the feasibility of a new or improved technology, product, process, service </a:t>
            </a:r>
            <a:r>
              <a:rPr lang="en-GB" dirty="0" smtClean="0">
                <a:solidFill>
                  <a:srgbClr val="0070C0"/>
                </a:solidFill>
              </a:rPr>
              <a:t>or solution</a:t>
            </a:r>
            <a:r>
              <a:rPr lang="en-GB" dirty="0">
                <a:solidFill>
                  <a:srgbClr val="0070C0"/>
                </a:solidFill>
              </a:rPr>
              <a:t>. </a:t>
            </a:r>
            <a:endParaRPr lang="en-GB" dirty="0" smtClean="0">
              <a:solidFill>
                <a:srgbClr val="0070C0"/>
              </a:solidFill>
            </a:endParaRPr>
          </a:p>
          <a:p>
            <a:pPr lvl="1">
              <a:spcAft>
                <a:spcPts val="1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For this purpose they may include basic and applied research, technology development and integration, testing and validation on a small-scale prototype in a laboratory or simulated environment</a:t>
            </a:r>
          </a:p>
          <a:p>
            <a:pPr lvl="1">
              <a:spcAft>
                <a:spcPts val="1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Projects may contain closely connected but limited demonstration or pilot activities aiming to show technical feasibility in a near to operational environment</a:t>
            </a:r>
            <a:endParaRPr lang="en-US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40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 of </a:t>
            </a:r>
            <a:r>
              <a:rPr lang="en-GB" dirty="0" smtClean="0"/>
              <a:t>actions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36504"/>
          </a:xfrm>
        </p:spPr>
        <p:txBody>
          <a:bodyPr/>
          <a:lstStyle/>
          <a:p>
            <a:pPr marL="0" indent="0">
              <a:spcAft>
                <a:spcPts val="1200"/>
              </a:spcAft>
              <a:buClr>
                <a:srgbClr val="0070C0"/>
              </a:buClr>
              <a:buNone/>
            </a:pPr>
            <a:r>
              <a:rPr lang="en-US" sz="2400" dirty="0">
                <a:solidFill>
                  <a:srgbClr val="0070C0"/>
                </a:solidFill>
              </a:rPr>
              <a:t>Innovation Action</a:t>
            </a:r>
            <a:endParaRPr lang="en-GB" sz="24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Action primarily consisting of activities directly aiming at producing plans and arrangements or designs for new, altered or improved products, processes or services</a:t>
            </a:r>
          </a:p>
          <a:p>
            <a:pPr lvl="1">
              <a:spcAft>
                <a:spcPts val="1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For </a:t>
            </a:r>
            <a:r>
              <a:rPr lang="en-GB" dirty="0">
                <a:solidFill>
                  <a:srgbClr val="0070C0"/>
                </a:solidFill>
              </a:rPr>
              <a:t>this purpose they may include prototyping, testing, demonstrating, piloting, large-scale product validation and market replication</a:t>
            </a:r>
          </a:p>
          <a:p>
            <a:pPr lvl="1">
              <a:spcAft>
                <a:spcPts val="1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Aiming to validate the technical and economic viability in a (near) operational environment and/or aiming to support the first application/deployment in the market of an innovation that has already been demonstrated but not yet applied/deployed in the market due to market failures/barriers to uptake</a:t>
            </a:r>
          </a:p>
          <a:p>
            <a:pPr lvl="1">
              <a:spcAft>
                <a:spcPts val="1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Projects may include limited research and development activities.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89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pPr marL="0" indent="0"/>
            <a:r>
              <a:rPr lang="en-US" dirty="0"/>
              <a:t>Evaluation criteria </a:t>
            </a:r>
            <a:endParaRPr lang="fr-BE" sz="2000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1256566"/>
            <a:ext cx="8280920" cy="1733594"/>
            <a:chOff x="395536" y="1196752"/>
            <a:chExt cx="8280920" cy="1656184"/>
          </a:xfrm>
        </p:grpSpPr>
        <p:sp>
          <p:nvSpPr>
            <p:cNvPr id="6" name="Rounded Rectangle 5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100" dirty="0" smtClean="0"/>
            </a:p>
            <a:p>
              <a:r>
                <a:rPr lang="en-GB" sz="1100" dirty="0">
                  <a:solidFill>
                    <a:srgbClr val="FFC000"/>
                  </a:solidFill>
                </a:rPr>
                <a:t>Clarity and pertinence of the objectives </a:t>
              </a:r>
            </a:p>
            <a:p>
              <a:endParaRPr lang="en-GB" sz="1100" dirty="0">
                <a:solidFill>
                  <a:srgbClr val="FFC000"/>
                </a:solidFill>
              </a:endParaRPr>
            </a:p>
            <a:p>
              <a:r>
                <a:rPr lang="en-US" sz="1100" dirty="0" smtClean="0">
                  <a:solidFill>
                    <a:srgbClr val="FFC000"/>
                  </a:solidFill>
                </a:rPr>
                <a:t>Soundness </a:t>
              </a:r>
              <a:r>
                <a:rPr lang="en-US" sz="1100" dirty="0">
                  <a:solidFill>
                    <a:srgbClr val="FFC000"/>
                  </a:solidFill>
                </a:rPr>
                <a:t>of the concept, including trans-disciplinary considerations, where relevant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Extent that proposed work is ambitious, has innovation potential, and is beyond the state of the art (e.g. ground-breaking objectives, novel concepts and approaches) </a:t>
              </a:r>
              <a:endParaRPr lang="en-US" sz="1100" dirty="0" smtClean="0">
                <a:solidFill>
                  <a:srgbClr val="FFC000"/>
                </a:solidFill>
              </a:endParaRPr>
            </a:p>
            <a:p>
              <a:endParaRPr lang="en-US" sz="1100" dirty="0" smtClean="0">
                <a:solidFill>
                  <a:srgbClr val="FFC000"/>
                </a:solidFill>
              </a:endParaRPr>
            </a:p>
            <a:p>
              <a:r>
                <a:rPr lang="en-GB" sz="1100" dirty="0">
                  <a:solidFill>
                    <a:srgbClr val="FFC000"/>
                  </a:solidFill>
                </a:rPr>
                <a:t>Credibility of the proposed approach</a:t>
              </a:r>
              <a:endParaRPr lang="en-GB" sz="110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Excellence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9552" y="2990160"/>
            <a:ext cx="8280920" cy="1951007"/>
            <a:chOff x="395536" y="1196752"/>
            <a:chExt cx="8280920" cy="1656184"/>
          </a:xfrm>
        </p:grpSpPr>
        <p:sp>
          <p:nvSpPr>
            <p:cNvPr id="15" name="Rounded Rectangle 14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187624" y="1196753"/>
              <a:ext cx="7272808" cy="1584176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300"/>
                </a:spcAft>
              </a:pPr>
              <a:endParaRPr lang="en-US" sz="1100" dirty="0" smtClean="0">
                <a:solidFill>
                  <a:srgbClr val="FFC000"/>
                </a:solidFill>
              </a:endParaRPr>
            </a:p>
            <a:p>
              <a:pPr>
                <a:spcAft>
                  <a:spcPts val="300"/>
                </a:spcAft>
              </a:pPr>
              <a:r>
                <a:rPr lang="en-US" sz="1100" dirty="0" smtClean="0">
                  <a:solidFill>
                    <a:srgbClr val="FFC000"/>
                  </a:solidFill>
                </a:rPr>
                <a:t>The </a:t>
              </a:r>
              <a:r>
                <a:rPr lang="en-US" sz="1100" dirty="0">
                  <a:solidFill>
                    <a:srgbClr val="FFC000"/>
                  </a:solidFill>
                </a:rPr>
                <a:t>expected impacts listed in the work </a:t>
              </a:r>
              <a:r>
                <a:rPr lang="en-US" sz="1100" dirty="0" err="1">
                  <a:solidFill>
                    <a:srgbClr val="FFC000"/>
                  </a:solidFill>
                </a:rPr>
                <a:t>programme</a:t>
              </a:r>
              <a:r>
                <a:rPr lang="en-US" sz="1100" dirty="0">
                  <a:solidFill>
                    <a:srgbClr val="FFC000"/>
                  </a:solidFill>
                </a:rPr>
                <a:t> under the relevant topic </a:t>
              </a:r>
              <a:endParaRPr lang="en-GB" sz="110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lang="en-GB" sz="1100" dirty="0" smtClean="0">
                  <a:solidFill>
                    <a:srgbClr val="FFC000"/>
                  </a:solidFill>
                </a:rPr>
                <a:t>Enhancing </a:t>
              </a:r>
              <a:r>
                <a:rPr lang="en-GB" sz="1100" dirty="0">
                  <a:solidFill>
                    <a:srgbClr val="FFC000"/>
                  </a:solidFill>
                </a:rPr>
                <a:t>innovation capacity and integration of new knowledge </a:t>
              </a:r>
            </a:p>
            <a:p>
              <a:pPr>
                <a:spcAft>
                  <a:spcPts val="300"/>
                </a:spcAft>
              </a:pPr>
              <a:r>
                <a:rPr lang="en-GB" sz="1100" dirty="0">
                  <a:solidFill>
                    <a:srgbClr val="FFC000"/>
                  </a:solidFill>
                </a:rPr>
                <a:t>Strengthening the competitiveness and growth of companies by developing innovations meeting the needs of European and global markets; and, where relevant, by delivering such innovations to the markets </a:t>
              </a:r>
              <a:endParaRPr lang="en-GB" sz="1100" dirty="0" smtClean="0">
                <a:solidFill>
                  <a:srgbClr val="FFC000"/>
                </a:solidFill>
              </a:endParaRPr>
            </a:p>
            <a:p>
              <a:pPr>
                <a:spcAft>
                  <a:spcPts val="300"/>
                </a:spcAft>
              </a:pPr>
              <a:r>
                <a:rPr lang="en-GB" sz="1100" dirty="0" smtClean="0">
                  <a:solidFill>
                    <a:srgbClr val="FFC000"/>
                  </a:solidFill>
                </a:rPr>
                <a:t>Any </a:t>
              </a:r>
              <a:r>
                <a:rPr lang="en-GB" sz="1100" dirty="0">
                  <a:solidFill>
                    <a:srgbClr val="FFC000"/>
                  </a:solidFill>
                </a:rPr>
                <a:t>other environmental and socially important impacts (not already covered above)</a:t>
              </a:r>
            </a:p>
            <a:p>
              <a:pPr>
                <a:spcAft>
                  <a:spcPts val="300"/>
                </a:spcAft>
              </a:pPr>
              <a:r>
                <a:rPr lang="en-GB" sz="1100" dirty="0">
                  <a:solidFill>
                    <a:srgbClr val="FFC000"/>
                  </a:solidFill>
                </a:rPr>
                <a:t>Effectiveness of the proposed measures to exploit and disseminate the project results (including management of IPR), to communicate the project, and to manage research data where relevant 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Impact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9552" y="548680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Research and Innovation Actions/Innovation </a:t>
            </a:r>
            <a:r>
              <a:rPr lang="en-US" sz="2000" dirty="0">
                <a:solidFill>
                  <a:srgbClr val="0070C0"/>
                </a:solidFill>
              </a:rPr>
              <a:t>A</a:t>
            </a:r>
            <a:r>
              <a:rPr lang="en-US" sz="2000" dirty="0" smtClean="0">
                <a:solidFill>
                  <a:srgbClr val="0070C0"/>
                </a:solidFill>
              </a:rPr>
              <a:t>ctions/ SME </a:t>
            </a:r>
            <a:r>
              <a:rPr lang="en-US" sz="2000" dirty="0">
                <a:solidFill>
                  <a:srgbClr val="0070C0"/>
                </a:solidFill>
              </a:rPr>
              <a:t>instrument  </a:t>
            </a:r>
            <a:endParaRPr lang="en-GB" sz="2000" dirty="0">
              <a:solidFill>
                <a:srgbClr val="0070C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39552" y="4797153"/>
            <a:ext cx="8280920" cy="1872208"/>
            <a:chOff x="395536" y="1196752"/>
            <a:chExt cx="8280920" cy="1656184"/>
          </a:xfrm>
        </p:grpSpPr>
        <p:sp>
          <p:nvSpPr>
            <p:cNvPr id="25" name="Rounded Rectangle 24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100" dirty="0">
                  <a:solidFill>
                    <a:srgbClr val="FFC000"/>
                  </a:solidFill>
                </a:rPr>
                <a:t>Coherence and effectiveness of the work plan, including appropriateness of the allocation of tasks and resources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Complementarity of the participants within the consortium (when relevant)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Appropriateness of the management structures and procedures, including risk and innovation management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Implementation </a:t>
              </a:r>
              <a:endParaRPr lang="en-GB" sz="1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023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pPr marL="0" indent="0"/>
            <a:r>
              <a:rPr lang="en-US" dirty="0"/>
              <a:t>Evaluation criteria </a:t>
            </a:r>
            <a:endParaRPr lang="fr-BE" sz="2000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1340768"/>
            <a:ext cx="8280920" cy="1790807"/>
            <a:chOff x="395536" y="1196752"/>
            <a:chExt cx="8280920" cy="1656184"/>
          </a:xfrm>
        </p:grpSpPr>
        <p:sp>
          <p:nvSpPr>
            <p:cNvPr id="6" name="Rounded Rectangle 5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100" dirty="0" smtClean="0"/>
            </a:p>
            <a:p>
              <a:r>
                <a:rPr lang="en-GB" sz="1100" dirty="0">
                  <a:solidFill>
                    <a:srgbClr val="FFC000"/>
                  </a:solidFill>
                </a:rPr>
                <a:t>Clarity and pertinence of the objectives </a:t>
              </a:r>
            </a:p>
            <a:p>
              <a:endParaRPr lang="en-GB" sz="1100" dirty="0">
                <a:solidFill>
                  <a:srgbClr val="FFC000"/>
                </a:solidFill>
              </a:endParaRPr>
            </a:p>
            <a:p>
              <a:r>
                <a:rPr lang="en-US" sz="1100" dirty="0" smtClean="0">
                  <a:solidFill>
                    <a:srgbClr val="FFC000"/>
                  </a:solidFill>
                </a:rPr>
                <a:t>Level </a:t>
              </a:r>
              <a:r>
                <a:rPr lang="en-US" sz="1100" dirty="0">
                  <a:solidFill>
                    <a:srgbClr val="FFC000"/>
                  </a:solidFill>
                </a:rPr>
                <a:t>of ambition in the collaboration and commitment of the participants in the proposed ERA-NET action to pool national resources and coordinate their national/regional research </a:t>
              </a:r>
              <a:r>
                <a:rPr lang="en-US" sz="1100" dirty="0" err="1">
                  <a:solidFill>
                    <a:srgbClr val="FFC000"/>
                  </a:solidFill>
                </a:rPr>
                <a:t>programmes</a:t>
              </a:r>
              <a:r>
                <a:rPr lang="en-US" sz="1100" dirty="0">
                  <a:solidFill>
                    <a:srgbClr val="FFC000"/>
                  </a:solidFill>
                </a:rPr>
                <a:t> </a:t>
              </a:r>
              <a:r>
                <a:rPr lang="en-GB" sz="1100" dirty="0" smtClean="0">
                  <a:solidFill>
                    <a:srgbClr val="FFC000"/>
                  </a:solidFill>
                </a:rPr>
                <a:t> </a:t>
              </a:r>
            </a:p>
            <a:p>
              <a:endParaRPr lang="en-GB" sz="1100" dirty="0">
                <a:solidFill>
                  <a:srgbClr val="FFC000"/>
                </a:solidFill>
              </a:endParaRPr>
            </a:p>
            <a:p>
              <a:r>
                <a:rPr lang="en-GB" sz="1100" dirty="0">
                  <a:solidFill>
                    <a:srgbClr val="FFC000"/>
                  </a:solidFill>
                </a:rPr>
                <a:t>Credibility of the proposed </a:t>
              </a:r>
              <a:r>
                <a:rPr lang="en-GB" sz="1100" dirty="0" smtClean="0">
                  <a:solidFill>
                    <a:srgbClr val="FFC000"/>
                  </a:solidFill>
                </a:rPr>
                <a:t>approach</a:t>
              </a:r>
              <a:endParaRPr lang="en-GB" sz="1100" dirty="0">
                <a:solidFill>
                  <a:srgbClr val="FFC000"/>
                </a:solidFill>
              </a:endParaRP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Excellence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9552" y="3053713"/>
            <a:ext cx="8280920" cy="2041453"/>
            <a:chOff x="395536" y="1196752"/>
            <a:chExt cx="8280920" cy="1656184"/>
          </a:xfrm>
        </p:grpSpPr>
        <p:sp>
          <p:nvSpPr>
            <p:cNvPr id="15" name="Rounded Rectangle 14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100" dirty="0" smtClean="0">
                <a:solidFill>
                  <a:srgbClr val="FFC000"/>
                </a:solidFill>
              </a:endParaRP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 smtClean="0">
                  <a:solidFill>
                    <a:srgbClr val="FFC000"/>
                  </a:solidFill>
                </a:rPr>
                <a:t>The </a:t>
              </a:r>
              <a:r>
                <a:rPr lang="en-US" sz="1100" dirty="0">
                  <a:solidFill>
                    <a:srgbClr val="FFC000"/>
                  </a:solidFill>
                </a:rPr>
                <a:t>expected impacts listed in the work </a:t>
              </a:r>
              <a:r>
                <a:rPr lang="en-US" sz="1100" dirty="0" err="1">
                  <a:solidFill>
                    <a:srgbClr val="FFC000"/>
                  </a:solidFill>
                </a:rPr>
                <a:t>programme</a:t>
              </a:r>
              <a:r>
                <a:rPr lang="en-US" sz="1100" dirty="0">
                  <a:solidFill>
                    <a:srgbClr val="FFC000"/>
                  </a:solidFill>
                </a:rPr>
                <a:t> under the relevant topic </a:t>
              </a:r>
              <a:endParaRPr lang="en-GB" sz="1100" b="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 smtClean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Achievement </a:t>
              </a:r>
              <a:r>
                <a:rPr lang="en-GB" sz="1100" dirty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of critical mass for the funding of trans-national projects by pooling of national/regional resources and contribution to establishing and strengthening </a:t>
              </a:r>
              <a:r>
                <a:rPr lang="en-GB" sz="1100" dirty="0" smtClean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a durable </a:t>
              </a:r>
              <a:r>
                <a:rPr lang="en-GB" sz="1100" dirty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cooperation between the partners and their national/regional research programmes 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dirty="0" smtClean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 smtClean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Effectiveness </a:t>
              </a:r>
              <a:r>
                <a:rPr lang="en-GB" sz="1100" dirty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of the proposed measures to exploit and disseminate the project results and </a:t>
              </a:r>
              <a:r>
                <a:rPr lang="en-GB" sz="1100" dirty="0" smtClean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to communicate </a:t>
              </a:r>
              <a:r>
                <a:rPr lang="en-GB" sz="1100" dirty="0">
                  <a:solidFill>
                    <a:srgbClr val="FFC000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the project 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Impact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9552" y="620688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ERA-NET </a:t>
            </a:r>
            <a:r>
              <a:rPr lang="en-US" sz="2000" dirty="0" err="1">
                <a:solidFill>
                  <a:srgbClr val="0070C0"/>
                </a:solidFill>
              </a:rPr>
              <a:t>Cofund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endParaRPr lang="en-GB" sz="2000" dirty="0">
              <a:solidFill>
                <a:srgbClr val="0070C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552" y="5013176"/>
            <a:ext cx="8280920" cy="1656184"/>
            <a:chOff x="395536" y="1196752"/>
            <a:chExt cx="8280920" cy="1656184"/>
          </a:xfrm>
        </p:grpSpPr>
        <p:sp>
          <p:nvSpPr>
            <p:cNvPr id="21" name="Rounded Rectangle 20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100" dirty="0">
                  <a:solidFill>
                    <a:srgbClr val="FFC000"/>
                  </a:solidFill>
                </a:rPr>
                <a:t>Coherence and effectiveness of the work plan, including appropriateness of the allocation of tasks and resources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Complementarity of the participants within the consortium (when relevant)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Appropriateness of the management structures and procedures, including risk and innovation management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Implementation </a:t>
              </a:r>
              <a:endParaRPr lang="en-GB" sz="1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030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pPr marL="0" indent="0"/>
            <a:r>
              <a:rPr lang="en-US" dirty="0"/>
              <a:t>Evaluation criteria </a:t>
            </a:r>
            <a:endParaRPr lang="fr-BE" sz="2000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1340768"/>
            <a:ext cx="8280920" cy="1790807"/>
            <a:chOff x="395536" y="1196752"/>
            <a:chExt cx="8280920" cy="1656184"/>
          </a:xfrm>
        </p:grpSpPr>
        <p:sp>
          <p:nvSpPr>
            <p:cNvPr id="6" name="Rounded Rectangle 5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 sz="1100" dirty="0" smtClean="0"/>
            </a:p>
            <a:p>
              <a:r>
                <a:rPr lang="en-GB" sz="1100" dirty="0">
                  <a:solidFill>
                    <a:srgbClr val="FFC000"/>
                  </a:solidFill>
                </a:rPr>
                <a:t>Clarity and pertinence of the objectives </a:t>
              </a:r>
            </a:p>
            <a:p>
              <a:endParaRPr lang="en-GB" sz="1100" dirty="0">
                <a:solidFill>
                  <a:srgbClr val="FFC000"/>
                </a:solidFill>
              </a:endParaRPr>
            </a:p>
            <a:p>
              <a:r>
                <a:rPr lang="en-US" sz="1100" dirty="0" smtClean="0">
                  <a:solidFill>
                    <a:srgbClr val="FFC000"/>
                  </a:solidFill>
                </a:rPr>
                <a:t>Progress </a:t>
              </a:r>
              <a:r>
                <a:rPr lang="en-US" sz="1100" dirty="0">
                  <a:solidFill>
                    <a:srgbClr val="FFC000"/>
                  </a:solidFill>
                </a:rPr>
                <a:t>beyond the state of the art in terms of the degree of innovation needed to satisfy the procurement </a:t>
              </a:r>
              <a:r>
                <a:rPr lang="en-US" sz="1100" dirty="0" smtClean="0">
                  <a:solidFill>
                    <a:srgbClr val="FFC000"/>
                  </a:solidFill>
                </a:rPr>
                <a:t>need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GB" sz="1100" dirty="0">
                  <a:solidFill>
                    <a:srgbClr val="FFC000"/>
                  </a:solidFill>
                </a:rPr>
                <a:t>Credibility of the proposed </a:t>
              </a:r>
              <a:r>
                <a:rPr lang="en-GB" sz="1100" dirty="0" smtClean="0">
                  <a:solidFill>
                    <a:srgbClr val="FFC000"/>
                  </a:solidFill>
                </a:rPr>
                <a:t>approach</a:t>
              </a:r>
              <a:endParaRPr lang="en-US" sz="1100" dirty="0">
                <a:solidFill>
                  <a:srgbClr val="FFC000"/>
                </a:solidFill>
              </a:endParaRP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Excellence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9552" y="3053713"/>
            <a:ext cx="8280920" cy="2041453"/>
            <a:chOff x="395536" y="1196752"/>
            <a:chExt cx="8280920" cy="1656184"/>
          </a:xfrm>
        </p:grpSpPr>
        <p:sp>
          <p:nvSpPr>
            <p:cNvPr id="15" name="Rounded Rectangle 14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en-US" sz="1100" dirty="0">
                  <a:solidFill>
                    <a:srgbClr val="FFC000"/>
                  </a:solidFill>
                </a:rPr>
                <a:t>The expected impacts listed in the work </a:t>
              </a:r>
              <a:r>
                <a:rPr lang="en-US" sz="1100" dirty="0" err="1">
                  <a:solidFill>
                    <a:srgbClr val="FFC000"/>
                  </a:solidFill>
                </a:rPr>
                <a:t>programme</a:t>
              </a:r>
              <a:r>
                <a:rPr lang="en-US" sz="1100" dirty="0">
                  <a:solidFill>
                    <a:srgbClr val="FFC000"/>
                  </a:solidFill>
                </a:rPr>
                <a:t> under the relevant topic </a:t>
              </a:r>
              <a:endParaRPr lang="en-GB" sz="1100" b="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en-US" sz="1100" dirty="0" smtClean="0">
                  <a:solidFill>
                    <a:srgbClr val="FFC000"/>
                  </a:solidFill>
                </a:rPr>
                <a:t>Strengthening </a:t>
              </a:r>
              <a:r>
                <a:rPr lang="en-US" sz="1100" dirty="0">
                  <a:solidFill>
                    <a:srgbClr val="FFC000"/>
                  </a:solidFill>
                </a:rPr>
                <a:t>the competitiveness and growth of companies by developing innovations meeting the needs of European and global procurement markets </a:t>
              </a:r>
            </a:p>
            <a:p>
              <a:pPr>
                <a:spcAft>
                  <a:spcPts val="600"/>
                </a:spcAft>
              </a:pPr>
              <a:r>
                <a:rPr lang="en-US" sz="1100" dirty="0" smtClean="0">
                  <a:solidFill>
                    <a:srgbClr val="FFC000"/>
                  </a:solidFill>
                </a:rPr>
                <a:t>Effectiveness </a:t>
              </a:r>
              <a:r>
                <a:rPr lang="en-US" sz="1100" dirty="0">
                  <a:solidFill>
                    <a:srgbClr val="FFC000"/>
                  </a:solidFill>
                </a:rPr>
                <a:t>of the proposed measures to exploit and disseminate the project results (including management of IPR), to communicate the project </a:t>
              </a:r>
            </a:p>
            <a:p>
              <a:pPr>
                <a:spcAft>
                  <a:spcPts val="600"/>
                </a:spcAft>
              </a:pPr>
              <a:r>
                <a:rPr lang="en-US" sz="1100" dirty="0" smtClean="0">
                  <a:solidFill>
                    <a:srgbClr val="FFC000"/>
                  </a:solidFill>
                </a:rPr>
                <a:t>More </a:t>
              </a:r>
              <a:r>
                <a:rPr lang="en-US" sz="1100" dirty="0">
                  <a:solidFill>
                    <a:srgbClr val="FFC000"/>
                  </a:solidFill>
                </a:rPr>
                <a:t>forward-looking concerted procurement approaches that reduce fragmentation of demand for innovative solutions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none" rtlCol="0">
              <a:noAutofit/>
            </a:bodyPr>
            <a:lstStyle/>
            <a:p>
              <a:pPr algn="ctr"/>
              <a:r>
                <a:rPr lang="fr-BE" sz="1200" dirty="0" smtClean="0">
                  <a:solidFill>
                    <a:schemeClr val="tx1"/>
                  </a:solidFill>
                </a:rPr>
                <a:t>Impact</a:t>
              </a: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39552" y="548680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Pre-Commercial Procurement </a:t>
            </a:r>
            <a:r>
              <a:rPr lang="en-US" sz="2000" dirty="0" err="1" smtClean="0">
                <a:solidFill>
                  <a:srgbClr val="0070C0"/>
                </a:solidFill>
              </a:rPr>
              <a:t>Cofund</a:t>
            </a:r>
            <a:r>
              <a:rPr lang="en-US" sz="2000" dirty="0">
                <a:solidFill>
                  <a:srgbClr val="0070C0"/>
                </a:solidFill>
              </a:rPr>
              <a:t>/</a:t>
            </a:r>
            <a:r>
              <a:rPr lang="en-US" sz="2000" dirty="0" smtClean="0">
                <a:solidFill>
                  <a:srgbClr val="0070C0"/>
                </a:solidFill>
              </a:rPr>
              <a:t>Public </a:t>
            </a:r>
            <a:r>
              <a:rPr lang="en-US" sz="2000" dirty="0">
                <a:solidFill>
                  <a:srgbClr val="0070C0"/>
                </a:solidFill>
              </a:rPr>
              <a:t>Procurement of Innovative Solutions </a:t>
            </a:r>
            <a:r>
              <a:rPr lang="en-US" sz="2000" dirty="0" err="1">
                <a:solidFill>
                  <a:srgbClr val="0070C0"/>
                </a:solidFill>
              </a:rPr>
              <a:t>Cofund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endParaRPr lang="en-GB" sz="2000" dirty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rgbClr val="0070C0"/>
                </a:solidFill>
              </a:rPr>
              <a:t> </a:t>
            </a:r>
            <a:endParaRPr lang="en-GB" sz="2000" dirty="0">
              <a:solidFill>
                <a:srgbClr val="0070C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552" y="5013176"/>
            <a:ext cx="8280920" cy="1656184"/>
            <a:chOff x="395536" y="1196752"/>
            <a:chExt cx="8280920" cy="1656184"/>
          </a:xfrm>
        </p:grpSpPr>
        <p:sp>
          <p:nvSpPr>
            <p:cNvPr id="21" name="Rounded Rectangle 20"/>
            <p:cNvSpPr/>
            <p:nvPr/>
          </p:nvSpPr>
          <p:spPr>
            <a:xfrm>
              <a:off x="395536" y="1196752"/>
              <a:ext cx="8280920" cy="1656184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187624" y="1278743"/>
              <a:ext cx="7272808" cy="1502185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100" dirty="0">
                  <a:solidFill>
                    <a:srgbClr val="FFC000"/>
                  </a:solidFill>
                </a:rPr>
                <a:t>Coherence and effectiveness of the work plan, including appropriateness of the allocation of tasks and resources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Complementarity of the participants within the consortium (when relevant)</a:t>
              </a:r>
            </a:p>
            <a:p>
              <a:endParaRPr lang="en-US" sz="1100" dirty="0">
                <a:solidFill>
                  <a:srgbClr val="FFC000"/>
                </a:solidFill>
              </a:endParaRPr>
            </a:p>
            <a:p>
              <a:r>
                <a:rPr lang="en-US" sz="1100" dirty="0">
                  <a:solidFill>
                    <a:srgbClr val="FFC000"/>
                  </a:solidFill>
                </a:rPr>
                <a:t>Appropriateness of the management structures and procedures, including risk and innovation management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1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6466" y="1196752"/>
              <a:ext cx="357142" cy="1656184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Implementation </a:t>
              </a:r>
              <a:endParaRPr lang="en-GB" sz="1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393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6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Operational capacity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65702"/>
            <a:ext cx="8784976" cy="5027594"/>
          </a:xfrm>
          <a:solidFill>
            <a:schemeClr val="bg1"/>
          </a:solidFill>
        </p:spPr>
        <p:txBody>
          <a:bodyPr/>
          <a:lstStyle/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As part of the Individual Evaluation, give your view on whether each applicant has the necessary </a:t>
            </a:r>
            <a:r>
              <a:rPr lang="en-US" u="sng" dirty="0" smtClean="0">
                <a:solidFill>
                  <a:srgbClr val="0070C0"/>
                </a:solidFill>
              </a:rPr>
              <a:t>basic</a:t>
            </a:r>
            <a:r>
              <a:rPr lang="en-US" dirty="0" smtClean="0">
                <a:solidFill>
                  <a:srgbClr val="0070C0"/>
                </a:solidFill>
              </a:rPr>
              <a:t> operational capacity to carry out their proposed activity(</a:t>
            </a:r>
            <a:r>
              <a:rPr lang="en-US" dirty="0" err="1" smtClean="0">
                <a:solidFill>
                  <a:srgbClr val="0070C0"/>
                </a:solidFill>
              </a:rPr>
              <a:t>ies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b="0" dirty="0" smtClean="0">
                <a:solidFill>
                  <a:srgbClr val="0070C0"/>
                </a:solidFill>
              </a:rPr>
              <a:t>based on the information provided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Curriculum Vitae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Relevant publications or achievements 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R</a:t>
            </a:r>
            <a:r>
              <a:rPr lang="en-US" dirty="0" smtClean="0">
                <a:solidFill>
                  <a:srgbClr val="0070C0"/>
                </a:solidFill>
              </a:rPr>
              <a:t>elevant previous projects or activities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Description </a:t>
            </a:r>
            <a:r>
              <a:rPr lang="en-GB" dirty="0">
                <a:solidFill>
                  <a:srgbClr val="0070C0"/>
                </a:solidFill>
              </a:rPr>
              <a:t>of any significant infrastructure </a:t>
            </a:r>
            <a:r>
              <a:rPr lang="en-GB" dirty="0" smtClean="0">
                <a:solidFill>
                  <a:srgbClr val="0070C0"/>
                </a:solidFill>
              </a:rPr>
              <a:t>or </a:t>
            </a:r>
            <a:r>
              <a:rPr lang="en-GB" dirty="0">
                <a:solidFill>
                  <a:srgbClr val="0070C0"/>
                </a:solidFill>
              </a:rPr>
              <a:t>any major items of </a:t>
            </a:r>
            <a:r>
              <a:rPr lang="en-GB" dirty="0" smtClean="0">
                <a:solidFill>
                  <a:srgbClr val="0070C0"/>
                </a:solidFill>
              </a:rPr>
              <a:t>technical equipment</a:t>
            </a:r>
            <a:endParaRPr lang="en-US" dirty="0">
              <a:solidFill>
                <a:srgbClr val="0070C0"/>
              </a:solidFill>
            </a:endParaRPr>
          </a:p>
          <a:p>
            <a:pPr marL="361950" lvl="1" indent="-361950"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70C0"/>
                </a:solidFill>
              </a:rPr>
              <a:t>At the consensus group, you consider whether an </a:t>
            </a:r>
            <a:r>
              <a:rPr lang="en-US" sz="1800" b="1" dirty="0">
                <a:solidFill>
                  <a:srgbClr val="0070C0"/>
                </a:solidFill>
              </a:rPr>
              <a:t>applicant lacks basic operational </a:t>
            </a:r>
            <a:r>
              <a:rPr lang="en-US" sz="1800" b="1" dirty="0" smtClean="0">
                <a:solidFill>
                  <a:srgbClr val="0070C0"/>
                </a:solidFill>
              </a:rPr>
              <a:t>capacity </a:t>
            </a:r>
          </a:p>
          <a:p>
            <a:pPr marL="361950" lvl="1" indent="-361950">
              <a:spcAft>
                <a:spcPts val="1200"/>
              </a:spcAft>
              <a:buClr>
                <a:srgbClr val="0070C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rgbClr val="0070C0"/>
                </a:solidFill>
              </a:rPr>
              <a:t>If yes, you </a:t>
            </a:r>
            <a:r>
              <a:rPr lang="en-US" sz="1800" b="1" dirty="0">
                <a:solidFill>
                  <a:srgbClr val="0070C0"/>
                </a:solidFill>
              </a:rPr>
              <a:t>make comments and score the </a:t>
            </a:r>
            <a:r>
              <a:rPr lang="en-US" sz="1800" b="1" dirty="0" smtClean="0">
                <a:solidFill>
                  <a:srgbClr val="0070C0"/>
                </a:solidFill>
              </a:rPr>
              <a:t>full proposal </a:t>
            </a:r>
            <a:r>
              <a:rPr lang="en-US" sz="1800" dirty="0" smtClean="0">
                <a:solidFill>
                  <a:srgbClr val="0070C0"/>
                </a:solidFill>
              </a:rPr>
              <a:t>including the parts related to the applicant(s) lacking basic operational capacity.  Later at consensus stage after a common view, evaluate the proposal without the applicant(s) and their proposed activities.</a:t>
            </a:r>
            <a:endParaRPr lang="en-US" sz="18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88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128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Proposal </a:t>
            </a:r>
            <a:r>
              <a:rPr lang="en-US" dirty="0" smtClean="0">
                <a:solidFill>
                  <a:schemeClr val="tx1"/>
                </a:solidFill>
              </a:rPr>
              <a:t>scoring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95670"/>
            <a:ext cx="8604448" cy="5097626"/>
          </a:xfrm>
          <a:solidFill>
            <a:schemeClr val="bg1"/>
          </a:solidFill>
        </p:spPr>
        <p:txBody>
          <a:bodyPr/>
          <a:lstStyle/>
          <a:p>
            <a:pPr lvl="0">
              <a:lnSpc>
                <a:spcPts val="2020"/>
              </a:lnSpc>
              <a:spcAft>
                <a:spcPts val="7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You give a score of between 0 and 5 to each criterion based on your comments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Half-marks </a:t>
            </a:r>
            <a:r>
              <a:rPr lang="en-GB" sz="1400" dirty="0" smtClean="0">
                <a:solidFill>
                  <a:srgbClr val="0070C0"/>
                </a:solidFill>
              </a:rPr>
              <a:t>can </a:t>
            </a:r>
            <a:r>
              <a:rPr lang="en-GB" sz="1400" dirty="0">
                <a:solidFill>
                  <a:srgbClr val="0070C0"/>
                </a:solidFill>
              </a:rPr>
              <a:t>be used</a:t>
            </a:r>
          </a:p>
          <a:p>
            <a:pPr lvl="1">
              <a:spcAft>
                <a:spcPts val="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The whole range of scores should be used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Scores must pass </a:t>
            </a:r>
            <a:r>
              <a:rPr lang="en-GB" sz="1400" i="1" dirty="0">
                <a:solidFill>
                  <a:srgbClr val="0070C0"/>
                </a:solidFill>
              </a:rPr>
              <a:t>thresholds</a:t>
            </a:r>
            <a:r>
              <a:rPr lang="en-GB" sz="1400" dirty="0">
                <a:solidFill>
                  <a:srgbClr val="0070C0"/>
                </a:solidFill>
              </a:rPr>
              <a:t> if a proposal is to be considered for </a:t>
            </a:r>
            <a:r>
              <a:rPr lang="en-GB" sz="1400" dirty="0" smtClean="0">
                <a:solidFill>
                  <a:srgbClr val="0070C0"/>
                </a:solidFill>
              </a:rPr>
              <a:t>funding</a:t>
            </a:r>
          </a:p>
          <a:p>
            <a:pPr lvl="0">
              <a:lnSpc>
                <a:spcPts val="2020"/>
              </a:lnSpc>
              <a:spcAft>
                <a:spcPts val="7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Thresholds </a:t>
            </a:r>
            <a:r>
              <a:rPr lang="en-GB" sz="1600" dirty="0">
                <a:solidFill>
                  <a:srgbClr val="0070C0"/>
                </a:solidFill>
              </a:rPr>
              <a:t>apply to individual </a:t>
            </a:r>
            <a:r>
              <a:rPr lang="en-GB" sz="1600" dirty="0" smtClean="0">
                <a:solidFill>
                  <a:srgbClr val="0070C0"/>
                </a:solidFill>
              </a:rPr>
              <a:t>criteria…</a:t>
            </a:r>
            <a:br>
              <a:rPr lang="en-GB" sz="1600" dirty="0" smtClean="0">
                <a:solidFill>
                  <a:srgbClr val="0070C0"/>
                </a:solidFill>
              </a:rPr>
            </a:br>
            <a:r>
              <a:rPr lang="en-GB" sz="1400" b="0" dirty="0" smtClean="0">
                <a:solidFill>
                  <a:srgbClr val="0070C0"/>
                </a:solidFill>
              </a:rPr>
              <a:t>The </a:t>
            </a:r>
            <a:r>
              <a:rPr lang="en-GB" sz="1400" b="0" dirty="0">
                <a:solidFill>
                  <a:srgbClr val="0070C0"/>
                </a:solidFill>
              </a:rPr>
              <a:t>default threshold is 3 (unless specified otherwise in the WP)</a:t>
            </a:r>
            <a:endParaRPr lang="en-GB" sz="1600" b="0" dirty="0">
              <a:solidFill>
                <a:srgbClr val="0070C0"/>
              </a:solidFill>
            </a:endParaRPr>
          </a:p>
          <a:p>
            <a:pPr lvl="0">
              <a:lnSpc>
                <a:spcPts val="2020"/>
              </a:lnSpc>
              <a:spcAft>
                <a:spcPts val="7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…and to the total </a:t>
            </a:r>
            <a:r>
              <a:rPr lang="en-GB" sz="1600" dirty="0" smtClean="0">
                <a:solidFill>
                  <a:srgbClr val="0070C0"/>
                </a:solidFill>
              </a:rPr>
              <a:t>score</a:t>
            </a:r>
            <a:br>
              <a:rPr lang="en-GB" sz="1600" dirty="0" smtClean="0">
                <a:solidFill>
                  <a:srgbClr val="0070C0"/>
                </a:solidFill>
              </a:rPr>
            </a:br>
            <a:r>
              <a:rPr lang="en-GB" sz="1400" b="0" dirty="0" smtClean="0">
                <a:solidFill>
                  <a:srgbClr val="0070C0"/>
                </a:solidFill>
              </a:rPr>
              <a:t>The </a:t>
            </a:r>
            <a:r>
              <a:rPr lang="en-GB" sz="1400" b="0" dirty="0">
                <a:solidFill>
                  <a:srgbClr val="0070C0"/>
                </a:solidFill>
              </a:rPr>
              <a:t>default overall threshold is 10 (unless specified otherwise in the WP</a:t>
            </a:r>
            <a:r>
              <a:rPr lang="en-GB" sz="1400" b="0" dirty="0" smtClean="0">
                <a:solidFill>
                  <a:srgbClr val="0070C0"/>
                </a:solidFill>
              </a:rPr>
              <a:t>)</a:t>
            </a:r>
            <a:endParaRPr lang="en-GB" sz="1600" dirty="0" smtClean="0"/>
          </a:p>
          <a:p>
            <a:pPr lvl="0">
              <a:lnSpc>
                <a:spcPts val="2020"/>
              </a:lnSpc>
              <a:spcAft>
                <a:spcPts val="7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For </a:t>
            </a:r>
            <a:r>
              <a:rPr lang="en-GB" sz="1600" dirty="0">
                <a:solidFill>
                  <a:srgbClr val="0070C0"/>
                </a:solidFill>
              </a:rPr>
              <a:t>Innovation actions and the SME instrument, </a:t>
            </a:r>
            <a:r>
              <a:rPr lang="en-GB" sz="1600" dirty="0" smtClean="0">
                <a:solidFill>
                  <a:srgbClr val="0070C0"/>
                </a:solidFill>
              </a:rPr>
              <a:t>the </a:t>
            </a:r>
            <a:r>
              <a:rPr lang="en-GB" sz="1600" dirty="0">
                <a:solidFill>
                  <a:srgbClr val="0070C0"/>
                </a:solidFill>
              </a:rPr>
              <a:t>criterion Impact </a:t>
            </a:r>
            <a:r>
              <a:rPr lang="en-GB" sz="1600" dirty="0" smtClean="0">
                <a:solidFill>
                  <a:srgbClr val="0070C0"/>
                </a:solidFill>
              </a:rPr>
              <a:t>is given a </a:t>
            </a:r>
            <a:r>
              <a:rPr lang="en-GB" sz="1600" dirty="0">
                <a:solidFill>
                  <a:srgbClr val="0070C0"/>
                </a:solidFill>
              </a:rPr>
              <a:t>weight of </a:t>
            </a:r>
            <a:r>
              <a:rPr lang="en-GB" sz="1600" dirty="0" smtClean="0">
                <a:solidFill>
                  <a:srgbClr val="0070C0"/>
                </a:solidFill>
              </a:rPr>
              <a:t>1.5 to determine the ranking</a:t>
            </a:r>
          </a:p>
        </p:txBody>
      </p:sp>
      <p:sp>
        <p:nvSpPr>
          <p:cNvPr id="5" name="Flowchart: Document 4"/>
          <p:cNvSpPr/>
          <p:nvPr/>
        </p:nvSpPr>
        <p:spPr>
          <a:xfrm>
            <a:off x="2195736" y="4365104"/>
            <a:ext cx="4248471" cy="1452324"/>
          </a:xfrm>
          <a:prstGeom prst="flowChartDocumen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Instructions: </a:t>
            </a:r>
            <a:r>
              <a:rPr lang="en-GB" sz="1000" b="0" dirty="0" smtClean="0">
                <a:solidFill>
                  <a:schemeClr val="bg1"/>
                </a:solidFill>
              </a:rPr>
              <a:t>The weight of 1.5 applies for ranking only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00" b="0" dirty="0" smtClean="0">
                <a:solidFill>
                  <a:schemeClr val="bg1"/>
                </a:solidFill>
              </a:rPr>
              <a:t>Experts </a:t>
            </a:r>
            <a:r>
              <a:rPr lang="en-GB" sz="1000" b="0" dirty="0">
                <a:solidFill>
                  <a:schemeClr val="bg1"/>
                </a:solidFill>
              </a:rPr>
              <a:t>give a score out of 5 for all </a:t>
            </a:r>
            <a:r>
              <a:rPr lang="en-GB" sz="1000" b="0" dirty="0" smtClean="0">
                <a:solidFill>
                  <a:schemeClr val="bg1"/>
                </a:solidFill>
              </a:rPr>
              <a:t>criteria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00" b="0" dirty="0">
                <a:solidFill>
                  <a:schemeClr val="bg1"/>
                </a:solidFill>
              </a:rPr>
              <a:t>T</a:t>
            </a:r>
            <a:r>
              <a:rPr lang="en-GB" sz="1000" b="0" dirty="0" smtClean="0">
                <a:solidFill>
                  <a:schemeClr val="bg1"/>
                </a:solidFill>
              </a:rPr>
              <a:t>hresholds to individual criteria and total score apply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00" b="0" dirty="0" smtClean="0">
                <a:solidFill>
                  <a:schemeClr val="bg1"/>
                </a:solidFill>
              </a:rPr>
              <a:t>For </a:t>
            </a:r>
            <a:r>
              <a:rPr lang="en-GB" sz="1000" b="0" dirty="0">
                <a:solidFill>
                  <a:schemeClr val="bg1"/>
                </a:solidFill>
              </a:rPr>
              <a:t>above-threshold proposal, </a:t>
            </a:r>
            <a:r>
              <a:rPr lang="en-GB" sz="1000" b="0" dirty="0" smtClean="0">
                <a:solidFill>
                  <a:schemeClr val="bg1"/>
                </a:solidFill>
              </a:rPr>
              <a:t>impact is </a:t>
            </a:r>
            <a:r>
              <a:rPr lang="en-GB" sz="1000" b="0" dirty="0">
                <a:solidFill>
                  <a:schemeClr val="bg1"/>
                </a:solidFill>
              </a:rPr>
              <a:t>multiplied by 1.5, giving a total score out of </a:t>
            </a:r>
            <a:r>
              <a:rPr lang="en-GB" sz="1000" b="0" dirty="0" smtClean="0">
                <a:solidFill>
                  <a:schemeClr val="bg1"/>
                </a:solidFill>
              </a:rPr>
              <a:t>17.5.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00" b="0" dirty="0" smtClean="0">
                <a:solidFill>
                  <a:schemeClr val="bg1"/>
                </a:solidFill>
              </a:rPr>
              <a:t>If </a:t>
            </a:r>
            <a:r>
              <a:rPr lang="en-GB" sz="1000" b="0" dirty="0">
                <a:solidFill>
                  <a:schemeClr val="bg1"/>
                </a:solidFill>
              </a:rPr>
              <a:t>IA and RIA in the same ranked lists, then a </a:t>
            </a:r>
            <a:r>
              <a:rPr lang="en-GB" sz="1000" b="0" dirty="0" smtClean="0">
                <a:solidFill>
                  <a:schemeClr val="bg1"/>
                </a:solidFill>
              </a:rPr>
              <a:t>normalisation (out of 15) is needed</a:t>
            </a:r>
            <a:r>
              <a:rPr lang="en-GB" sz="1000" b="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837797"/>
            <a:ext cx="648071" cy="527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129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3068960"/>
            <a:ext cx="7772400" cy="1296144"/>
          </a:xfrm>
        </p:spPr>
        <p:txBody>
          <a:bodyPr/>
          <a:lstStyle/>
          <a:p>
            <a:pPr lvl="0"/>
            <a:r>
              <a:rPr lang="en-GB" dirty="0" smtClean="0"/>
              <a:t>a </a:t>
            </a:r>
            <a:r>
              <a:rPr lang="en-GB" dirty="0"/>
              <a:t>new type of EU R&amp;I programme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3568" y="2060848"/>
            <a:ext cx="7772400" cy="786011"/>
          </a:xfrm>
        </p:spPr>
        <p:txBody>
          <a:bodyPr/>
          <a:lstStyle/>
          <a:p>
            <a:r>
              <a:rPr lang="en-GB" dirty="0"/>
              <a:t>HORIZON 2020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12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Interpretation of the scores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060524"/>
            <a:ext cx="7560840" cy="4888755"/>
          </a:xfrm>
        </p:spPr>
        <p:txBody>
          <a:bodyPr/>
          <a:lstStyle/>
          <a:p>
            <a:pPr lvl="0" indent="0">
              <a:buNone/>
            </a:pPr>
            <a:r>
              <a:rPr lang="en-GB" sz="1600" b="0" i="0" dirty="0" smtClean="0">
                <a:solidFill>
                  <a:srgbClr val="0070C0"/>
                </a:solidFill>
              </a:rPr>
              <a:t>The </a:t>
            </a:r>
            <a:r>
              <a:rPr lang="en-GB" sz="1600" b="0" i="0" dirty="0">
                <a:solidFill>
                  <a:srgbClr val="0070C0"/>
                </a:solidFill>
              </a:rPr>
              <a:t>proposal </a:t>
            </a:r>
            <a:r>
              <a:rPr lang="en-GB" sz="1600" i="0" dirty="0">
                <a:solidFill>
                  <a:srgbClr val="0070C0"/>
                </a:solidFill>
              </a:rPr>
              <a:t>fails to address the criterion </a:t>
            </a:r>
            <a:r>
              <a:rPr lang="en-GB" sz="1600" b="0" i="0" dirty="0">
                <a:solidFill>
                  <a:srgbClr val="0070C0"/>
                </a:solidFill>
              </a:rPr>
              <a:t>or cannot be </a:t>
            </a:r>
            <a:r>
              <a:rPr lang="en-GB" sz="1600" b="0" i="0" dirty="0" smtClean="0">
                <a:solidFill>
                  <a:srgbClr val="0070C0"/>
                </a:solidFill>
              </a:rPr>
              <a:t>assessed due </a:t>
            </a:r>
            <a:r>
              <a:rPr lang="en-GB" sz="1600" b="0" i="0" dirty="0">
                <a:solidFill>
                  <a:srgbClr val="0070C0"/>
                </a:solidFill>
              </a:rPr>
              <a:t>to missing or incomplete </a:t>
            </a:r>
            <a:r>
              <a:rPr lang="en-GB" sz="1600" b="0" i="0" dirty="0" smtClean="0">
                <a:solidFill>
                  <a:srgbClr val="0070C0"/>
                </a:solidFill>
              </a:rPr>
              <a:t>information.</a:t>
            </a:r>
            <a:endParaRPr lang="fr-BE" sz="1600" b="0" i="0" dirty="0">
              <a:solidFill>
                <a:srgbClr val="0070C0"/>
              </a:solidFill>
            </a:endParaRPr>
          </a:p>
          <a:p>
            <a:pPr lvl="0" indent="0">
              <a:buNone/>
            </a:pPr>
            <a:endParaRPr lang="en-GB" sz="1600" b="1" i="0" dirty="0" smtClean="0">
              <a:solidFill>
                <a:srgbClr val="0070C0"/>
              </a:solidFill>
            </a:endParaRPr>
          </a:p>
          <a:p>
            <a:pPr lvl="0" indent="0">
              <a:buNone/>
            </a:pPr>
            <a:r>
              <a:rPr lang="en-GB" sz="1600" b="1" i="0" dirty="0" smtClean="0">
                <a:solidFill>
                  <a:srgbClr val="0070C0"/>
                </a:solidFill>
              </a:rPr>
              <a:t>Poor</a:t>
            </a:r>
            <a:r>
              <a:rPr lang="en-GB" sz="1600" b="1" i="0" dirty="0">
                <a:solidFill>
                  <a:srgbClr val="0070C0"/>
                </a:solidFill>
              </a:rPr>
              <a:t>. </a:t>
            </a:r>
            <a:r>
              <a:rPr lang="en-GB" sz="1600" b="0" i="0" dirty="0">
                <a:solidFill>
                  <a:srgbClr val="0070C0"/>
                </a:solidFill>
              </a:rPr>
              <a:t>The criterion is inadequately </a:t>
            </a:r>
            <a:r>
              <a:rPr lang="en-GB" sz="1600" b="0" i="0" dirty="0" smtClean="0">
                <a:solidFill>
                  <a:srgbClr val="0070C0"/>
                </a:solidFill>
              </a:rPr>
              <a:t>addressed, </a:t>
            </a:r>
            <a:r>
              <a:rPr lang="en-GB" sz="1600" b="0" i="0" dirty="0">
                <a:solidFill>
                  <a:srgbClr val="0070C0"/>
                </a:solidFill>
              </a:rPr>
              <a:t>or there are serious inherent weaknesses.</a:t>
            </a:r>
            <a:endParaRPr lang="fr-BE" sz="1600" b="0" i="0" dirty="0">
              <a:solidFill>
                <a:srgbClr val="0070C0"/>
              </a:solidFill>
            </a:endParaRPr>
          </a:p>
          <a:p>
            <a:pPr lvl="0" indent="0">
              <a:buNone/>
            </a:pPr>
            <a:endParaRPr lang="en-GB" sz="1600" i="0" dirty="0" smtClean="0">
              <a:solidFill>
                <a:srgbClr val="0070C0"/>
              </a:solidFill>
            </a:endParaRPr>
          </a:p>
          <a:p>
            <a:pPr lvl="0" indent="0">
              <a:buNone/>
            </a:pPr>
            <a:r>
              <a:rPr lang="en-GB" sz="1600" b="1" i="0" dirty="0" smtClean="0">
                <a:solidFill>
                  <a:srgbClr val="0070C0"/>
                </a:solidFill>
              </a:rPr>
              <a:t>Fair</a:t>
            </a:r>
            <a:r>
              <a:rPr lang="en-GB" sz="1600" b="1" i="0" dirty="0">
                <a:solidFill>
                  <a:srgbClr val="0070C0"/>
                </a:solidFill>
              </a:rPr>
              <a:t>. </a:t>
            </a:r>
            <a:r>
              <a:rPr lang="en-GB" sz="1600" b="0" i="0" dirty="0" smtClean="0">
                <a:solidFill>
                  <a:srgbClr val="0070C0"/>
                </a:solidFill>
              </a:rPr>
              <a:t>The </a:t>
            </a:r>
            <a:r>
              <a:rPr lang="en-GB" sz="1600" b="0" i="0" dirty="0">
                <a:solidFill>
                  <a:srgbClr val="0070C0"/>
                </a:solidFill>
              </a:rPr>
              <a:t>proposal broadly addresses the </a:t>
            </a:r>
            <a:r>
              <a:rPr lang="en-GB" sz="1600" b="0" i="0" dirty="0" smtClean="0">
                <a:solidFill>
                  <a:srgbClr val="0070C0"/>
                </a:solidFill>
              </a:rPr>
              <a:t>criterion, but </a:t>
            </a:r>
            <a:r>
              <a:rPr lang="en-GB" sz="1600" b="0" i="0" dirty="0">
                <a:solidFill>
                  <a:srgbClr val="0070C0"/>
                </a:solidFill>
              </a:rPr>
              <a:t>there are significant weaknesses.</a:t>
            </a:r>
            <a:endParaRPr lang="fr-BE" sz="1600" b="0" i="0" dirty="0">
              <a:solidFill>
                <a:srgbClr val="0070C0"/>
              </a:solidFill>
            </a:endParaRPr>
          </a:p>
          <a:p>
            <a:pPr lvl="0" indent="0">
              <a:buNone/>
            </a:pPr>
            <a:endParaRPr lang="en-GB" sz="1600" b="1" i="0" dirty="0" smtClean="0">
              <a:solidFill>
                <a:srgbClr val="0070C0"/>
              </a:solidFill>
            </a:endParaRPr>
          </a:p>
          <a:p>
            <a:pPr lvl="0" indent="0">
              <a:buNone/>
            </a:pPr>
            <a:r>
              <a:rPr lang="en-GB" sz="1600" b="1" i="0" dirty="0" smtClean="0">
                <a:solidFill>
                  <a:srgbClr val="0070C0"/>
                </a:solidFill>
              </a:rPr>
              <a:t>Good</a:t>
            </a:r>
            <a:r>
              <a:rPr lang="en-GB" sz="1600" b="1" i="0" dirty="0">
                <a:solidFill>
                  <a:srgbClr val="0070C0"/>
                </a:solidFill>
              </a:rPr>
              <a:t>. </a:t>
            </a:r>
            <a:r>
              <a:rPr lang="en-GB" sz="1600" b="0" i="0" dirty="0">
                <a:solidFill>
                  <a:srgbClr val="0070C0"/>
                </a:solidFill>
              </a:rPr>
              <a:t>The proposal addresses the criterion </a:t>
            </a:r>
            <a:r>
              <a:rPr lang="en-GB" sz="1600" b="0" i="0" dirty="0" smtClean="0">
                <a:solidFill>
                  <a:srgbClr val="0070C0"/>
                </a:solidFill>
              </a:rPr>
              <a:t>well, but a number </a:t>
            </a:r>
            <a:r>
              <a:rPr lang="en-GB" sz="1600" b="0" i="0" dirty="0">
                <a:solidFill>
                  <a:srgbClr val="0070C0"/>
                </a:solidFill>
              </a:rPr>
              <a:t>of </a:t>
            </a:r>
            <a:r>
              <a:rPr lang="en-GB" sz="1600" b="0" i="0" dirty="0" smtClean="0">
                <a:solidFill>
                  <a:srgbClr val="0070C0"/>
                </a:solidFill>
              </a:rPr>
              <a:t>shortcomings are present.</a:t>
            </a:r>
            <a:endParaRPr lang="fr-BE" sz="1600" b="0" i="0" dirty="0">
              <a:solidFill>
                <a:srgbClr val="0070C0"/>
              </a:solidFill>
            </a:endParaRPr>
          </a:p>
          <a:p>
            <a:pPr lvl="0" indent="0">
              <a:buNone/>
            </a:pPr>
            <a:endParaRPr lang="en-GB" sz="1600" b="1" i="0" dirty="0" smtClean="0">
              <a:solidFill>
                <a:srgbClr val="0070C0"/>
              </a:solidFill>
            </a:endParaRPr>
          </a:p>
          <a:p>
            <a:pPr lvl="0" indent="0">
              <a:buNone/>
            </a:pPr>
            <a:r>
              <a:rPr lang="en-GB" sz="1600" b="1" i="0" dirty="0" smtClean="0">
                <a:solidFill>
                  <a:srgbClr val="0070C0"/>
                </a:solidFill>
              </a:rPr>
              <a:t>Very </a:t>
            </a:r>
            <a:r>
              <a:rPr lang="en-GB" sz="1600" b="1" i="0" dirty="0">
                <a:solidFill>
                  <a:srgbClr val="0070C0"/>
                </a:solidFill>
              </a:rPr>
              <a:t>Good. </a:t>
            </a:r>
            <a:r>
              <a:rPr lang="en-GB" sz="1600" b="0" i="0" dirty="0">
                <a:solidFill>
                  <a:srgbClr val="0070C0"/>
                </a:solidFill>
              </a:rPr>
              <a:t>The proposal addresses the criterion very </a:t>
            </a:r>
            <a:r>
              <a:rPr lang="en-GB" sz="1600" b="0" i="0" dirty="0" smtClean="0">
                <a:solidFill>
                  <a:srgbClr val="0070C0"/>
                </a:solidFill>
              </a:rPr>
              <a:t>well, but a small </a:t>
            </a:r>
            <a:r>
              <a:rPr lang="en-GB" sz="1600" b="0" i="0" dirty="0">
                <a:solidFill>
                  <a:srgbClr val="0070C0"/>
                </a:solidFill>
              </a:rPr>
              <a:t>number of </a:t>
            </a:r>
            <a:r>
              <a:rPr lang="en-GB" sz="1600" b="0" dirty="0">
                <a:solidFill>
                  <a:srgbClr val="0070C0"/>
                </a:solidFill>
              </a:rPr>
              <a:t>shortcomings are present.</a:t>
            </a:r>
            <a:endParaRPr lang="fr-BE" sz="1600" b="0" i="0" dirty="0">
              <a:solidFill>
                <a:srgbClr val="0070C0"/>
              </a:solidFill>
            </a:endParaRPr>
          </a:p>
          <a:p>
            <a:pPr lvl="0" indent="0">
              <a:buNone/>
            </a:pPr>
            <a:endParaRPr lang="en-GB" sz="1600" b="1" i="0" dirty="0" smtClean="0">
              <a:solidFill>
                <a:srgbClr val="0070C0"/>
              </a:solidFill>
            </a:endParaRPr>
          </a:p>
          <a:p>
            <a:pPr lvl="0" indent="0">
              <a:buNone/>
            </a:pPr>
            <a:r>
              <a:rPr lang="en-GB" sz="1600" b="1" i="0" dirty="0" smtClean="0">
                <a:solidFill>
                  <a:srgbClr val="0070C0"/>
                </a:solidFill>
              </a:rPr>
              <a:t>Excellent</a:t>
            </a:r>
            <a:r>
              <a:rPr lang="en-GB" sz="1600" b="1" i="0" dirty="0">
                <a:solidFill>
                  <a:srgbClr val="0070C0"/>
                </a:solidFill>
              </a:rPr>
              <a:t>. </a:t>
            </a:r>
            <a:r>
              <a:rPr lang="en-GB" sz="1600" b="0" i="0" dirty="0">
                <a:solidFill>
                  <a:srgbClr val="0070C0"/>
                </a:solidFill>
              </a:rPr>
              <a:t>The proposal successfully addresses all relevant aspects of the </a:t>
            </a:r>
            <a:r>
              <a:rPr lang="en-GB" sz="1600" b="0" i="0" dirty="0" smtClean="0">
                <a:solidFill>
                  <a:srgbClr val="0070C0"/>
                </a:solidFill>
              </a:rPr>
              <a:t>criterion. </a:t>
            </a:r>
            <a:r>
              <a:rPr lang="en-GB" sz="1600" b="0" dirty="0">
                <a:solidFill>
                  <a:srgbClr val="0070C0"/>
                </a:solidFill>
              </a:rPr>
              <a:t>A</a:t>
            </a:r>
            <a:r>
              <a:rPr lang="en-GB" sz="1600" b="0" i="0" dirty="0" smtClean="0">
                <a:solidFill>
                  <a:srgbClr val="0070C0"/>
                </a:solidFill>
              </a:rPr>
              <a:t>ny </a:t>
            </a:r>
            <a:r>
              <a:rPr lang="en-GB" sz="1600" b="0" i="0" dirty="0">
                <a:solidFill>
                  <a:srgbClr val="0070C0"/>
                </a:solidFill>
              </a:rPr>
              <a:t>shortcomings are minor.</a:t>
            </a:r>
            <a:endParaRPr lang="fr-BE" sz="1600" b="0" i="0" dirty="0">
              <a:solidFill>
                <a:srgbClr val="0070C0"/>
              </a:solidFill>
            </a:endParaRPr>
          </a:p>
        </p:txBody>
      </p:sp>
      <p:sp>
        <p:nvSpPr>
          <p:cNvPr id="4" name="Line Callout 1 3"/>
          <p:cNvSpPr/>
          <p:nvPr/>
        </p:nvSpPr>
        <p:spPr>
          <a:xfrm>
            <a:off x="899592" y="1166264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0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Line Callout 1 4"/>
          <p:cNvSpPr/>
          <p:nvPr/>
        </p:nvSpPr>
        <p:spPr>
          <a:xfrm>
            <a:off x="905175" y="2071881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899592" y="2935977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905175" y="3800073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910767" y="4664169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916350" y="5528265"/>
            <a:ext cx="343282" cy="349007"/>
          </a:xfrm>
          <a:prstGeom prst="borderCallout1">
            <a:avLst>
              <a:gd name="adj1" fmla="val 99768"/>
              <a:gd name="adj2" fmla="val 49597"/>
              <a:gd name="adj3" fmla="val 177148"/>
              <a:gd name="adj4" fmla="val 48857"/>
            </a:avLst>
          </a:prstGeom>
          <a:solidFill>
            <a:srgbClr val="0F5494"/>
          </a:solidFill>
          <a:ln w="28575">
            <a:solidFill>
              <a:srgbClr val="0F5494"/>
            </a:solidFill>
          </a:ln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6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Straight Arrow Connector 104"/>
          <p:cNvCxnSpPr/>
          <p:nvPr/>
        </p:nvCxnSpPr>
        <p:spPr bwMode="auto">
          <a:xfrm>
            <a:off x="1295636" y="1457997"/>
            <a:ext cx="0" cy="2563687"/>
          </a:xfrm>
          <a:prstGeom prst="straightConnector1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2222915" y="1457997"/>
            <a:ext cx="0" cy="1709450"/>
          </a:xfrm>
          <a:prstGeom prst="straightConnector1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83" name="Straight Arrow Connector 7182"/>
          <p:cNvCxnSpPr>
            <a:stCxn id="7181" idx="2"/>
            <a:endCxn id="49" idx="0"/>
          </p:cNvCxnSpPr>
          <p:nvPr/>
        </p:nvCxnSpPr>
        <p:spPr bwMode="auto">
          <a:xfrm>
            <a:off x="3199436" y="1475023"/>
            <a:ext cx="4412" cy="1399784"/>
          </a:xfrm>
          <a:prstGeom prst="straightConnector1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167131" y="1457997"/>
            <a:ext cx="0" cy="1751043"/>
          </a:xfrm>
          <a:prstGeom prst="straightConnector1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flipH="1">
            <a:off x="5112061" y="1457997"/>
            <a:ext cx="1" cy="2636073"/>
          </a:xfrm>
          <a:prstGeom prst="straightConnector1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Right Arrow 56"/>
          <p:cNvSpPr/>
          <p:nvPr/>
        </p:nvSpPr>
        <p:spPr>
          <a:xfrm rot="16200000" flipH="1">
            <a:off x="2954608" y="5373538"/>
            <a:ext cx="503411" cy="360040"/>
          </a:xfrm>
          <a:prstGeom prst="rightArrow">
            <a:avLst/>
          </a:prstGeom>
          <a:solidFill>
            <a:srgbClr val="0066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" name="Right Arrow 50"/>
          <p:cNvSpPr/>
          <p:nvPr/>
        </p:nvSpPr>
        <p:spPr>
          <a:xfrm rot="16200000" flipH="1">
            <a:off x="2694528" y="4878344"/>
            <a:ext cx="503411" cy="360040"/>
          </a:xfrm>
          <a:prstGeom prst="rightArrow">
            <a:avLst/>
          </a:prstGeom>
          <a:solidFill>
            <a:srgbClr val="0066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GB" sz="12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Evaluation </a:t>
            </a:r>
            <a:r>
              <a:rPr lang="en-US" dirty="0">
                <a:solidFill>
                  <a:schemeClr val="tx1"/>
                </a:solidFill>
              </a:rPr>
              <a:t>Process</a:t>
            </a:r>
            <a:endParaRPr lang="fr-BE" sz="2000" dirty="0">
              <a:solidFill>
                <a:schemeClr val="tx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403648" y="3190781"/>
            <a:ext cx="1429006" cy="917023"/>
            <a:chOff x="1187091" y="1989673"/>
            <a:chExt cx="1429006" cy="917023"/>
          </a:xfrm>
          <a:solidFill>
            <a:srgbClr val="0070C0"/>
          </a:solidFill>
        </p:grpSpPr>
        <p:sp>
          <p:nvSpPr>
            <p:cNvPr id="8" name="Right Arrow 7"/>
            <p:cNvSpPr/>
            <p:nvPr/>
          </p:nvSpPr>
          <p:spPr>
            <a:xfrm rot="2700000">
              <a:off x="2089268" y="2379867"/>
              <a:ext cx="503411" cy="550247"/>
            </a:xfrm>
            <a:prstGeom prst="rightArrow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187091" y="1989673"/>
              <a:ext cx="1138056" cy="585281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noAutofit/>
            </a:bodyPr>
            <a:lstStyle/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Individual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Evaluation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Report</a:t>
              </a: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27784" y="2874807"/>
            <a:ext cx="1152127" cy="1026191"/>
            <a:chOff x="2287386" y="1700808"/>
            <a:chExt cx="1152127" cy="1026191"/>
          </a:xfrm>
          <a:solidFill>
            <a:srgbClr val="0070C0"/>
          </a:solidFill>
        </p:grpSpPr>
        <p:sp>
          <p:nvSpPr>
            <p:cNvPr id="48" name="Right Arrow 47"/>
            <p:cNvSpPr/>
            <p:nvPr/>
          </p:nvSpPr>
          <p:spPr>
            <a:xfrm rot="16200000" flipH="1">
              <a:off x="2614209" y="2200170"/>
              <a:ext cx="503411" cy="550247"/>
            </a:xfrm>
            <a:prstGeom prst="rightArrow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287386" y="1700808"/>
              <a:ext cx="1152127" cy="585281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Individual</a:t>
              </a:r>
              <a:r>
                <a:rPr lang="fr-BE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endParaRPr lang="fr-BE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Evaluation</a:t>
              </a:r>
              <a:r>
                <a:rPr lang="fr-BE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endParaRPr lang="fr-BE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BE" sz="1200" dirty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Report</a:t>
              </a: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634712" y="3209040"/>
            <a:ext cx="1369335" cy="929945"/>
            <a:chOff x="3134899" y="2000169"/>
            <a:chExt cx="1369335" cy="929945"/>
          </a:xfrm>
          <a:solidFill>
            <a:srgbClr val="0070C0"/>
          </a:solidFill>
        </p:grpSpPr>
        <p:sp>
          <p:nvSpPr>
            <p:cNvPr id="47" name="Right Arrow 46"/>
            <p:cNvSpPr/>
            <p:nvPr/>
          </p:nvSpPr>
          <p:spPr>
            <a:xfrm rot="18900000" flipH="1">
              <a:off x="3134899" y="2379867"/>
              <a:ext cx="503411" cy="550247"/>
            </a:xfrm>
            <a:prstGeom prst="rightArrow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3385507" y="2000169"/>
              <a:ext cx="1118727" cy="585281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Individual 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Evaluation </a:t>
              </a:r>
            </a:p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dirty="0" smtClean="0">
                  <a:solidFill>
                    <a:schemeClr val="bg1"/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Report</a:t>
              </a:r>
              <a:endPara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9" name="Oval 8"/>
          <p:cNvSpPr/>
          <p:nvPr/>
        </p:nvSpPr>
        <p:spPr>
          <a:xfrm>
            <a:off x="2486312" y="4030606"/>
            <a:ext cx="1440000" cy="1440000"/>
          </a:xfrm>
          <a:prstGeom prst="ellipse">
            <a:avLst/>
          </a:prstGeom>
          <a:solidFill>
            <a:srgbClr val="33CC33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Consensus </a:t>
            </a:r>
            <a:br>
              <a: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group</a:t>
            </a:r>
            <a:endParaRPr lang="en-GB" sz="12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2558240" y="5877272"/>
            <a:ext cx="1296144" cy="576064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Consensus </a:t>
            </a:r>
            <a:endParaRPr lang="en-GB" sz="1200" dirty="0" smtClean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Report</a:t>
            </a:r>
            <a:endParaRPr lang="en-GB" sz="12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995936" y="4094070"/>
            <a:ext cx="1581445" cy="807692"/>
            <a:chOff x="4283403" y="2809909"/>
            <a:chExt cx="1581445" cy="807692"/>
          </a:xfrm>
          <a:solidFill>
            <a:schemeClr val="bg1">
              <a:lumMod val="85000"/>
            </a:schemeClr>
          </a:solidFill>
        </p:grpSpPr>
        <p:sp>
          <p:nvSpPr>
            <p:cNvPr id="53" name="Right Arrow 52"/>
            <p:cNvSpPr/>
            <p:nvPr/>
          </p:nvSpPr>
          <p:spPr>
            <a:xfrm rot="19934973" flipH="1">
              <a:off x="4283403" y="3067354"/>
              <a:ext cx="503411" cy="550247"/>
            </a:xfrm>
            <a:prstGeom prst="rightArrow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656331" y="2809909"/>
              <a:ext cx="1208517" cy="585281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Individual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Evaluation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Report</a:t>
              </a:r>
              <a:endPara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27584" y="4021684"/>
            <a:ext cx="1520480" cy="790697"/>
            <a:chOff x="548376" y="2829072"/>
            <a:chExt cx="1520480" cy="790697"/>
          </a:xfrm>
          <a:solidFill>
            <a:schemeClr val="bg1">
              <a:lumMod val="85000"/>
            </a:schemeClr>
          </a:solidFill>
        </p:grpSpPr>
        <p:sp>
          <p:nvSpPr>
            <p:cNvPr id="55" name="Right Arrow 54"/>
            <p:cNvSpPr/>
            <p:nvPr/>
          </p:nvSpPr>
          <p:spPr>
            <a:xfrm rot="1665027">
              <a:off x="1565445" y="3069522"/>
              <a:ext cx="503411" cy="550247"/>
            </a:xfrm>
            <a:prstGeom prst="rightArrow">
              <a:avLst/>
            </a:prstGeom>
            <a:grp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flipH="1">
              <a:off x="548376" y="2829072"/>
              <a:ext cx="1144720" cy="585281"/>
            </a:xfrm>
            <a:prstGeom prst="roundRect">
              <a:avLst/>
            </a:prstGeom>
            <a:grpFill/>
            <a:ln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Individual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Evaluation </a:t>
              </a:r>
            </a:p>
            <a:p>
              <a:pPr lvl="0" algn="ctr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GB" sz="1200" b="0" dirty="0" smtClean="0">
                  <a:solidFill>
                    <a:schemeClr val="bg2">
                      <a:lumMod val="75000"/>
                    </a:schemeClr>
                  </a:solidFill>
                  <a:ea typeface="Verdana" panose="020B0604030504040204" pitchFamily="34" charset="0"/>
                  <a:cs typeface="Verdana" panose="020B0604030504040204" pitchFamily="34" charset="0"/>
                </a:rPr>
                <a:t>Report</a:t>
              </a:r>
              <a:endPara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3" name="Oval Callout 22"/>
          <p:cNvSpPr/>
          <p:nvPr/>
        </p:nvSpPr>
        <p:spPr>
          <a:xfrm>
            <a:off x="1898879" y="1844824"/>
            <a:ext cx="648072" cy="624098"/>
          </a:xfrm>
          <a:prstGeom prst="wedgeEllipseCallout">
            <a:avLst>
              <a:gd name="adj1" fmla="val 973"/>
              <a:gd name="adj2" fmla="val 74488"/>
            </a:avLst>
          </a:prstGeom>
          <a:solidFill>
            <a:srgbClr val="33CC33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Expert</a:t>
            </a:r>
          </a:p>
        </p:txBody>
      </p:sp>
      <p:sp>
        <p:nvSpPr>
          <p:cNvPr id="64" name="Oval Callout 63"/>
          <p:cNvSpPr/>
          <p:nvPr/>
        </p:nvSpPr>
        <p:spPr>
          <a:xfrm>
            <a:off x="2882277" y="1859212"/>
            <a:ext cx="648072" cy="624098"/>
          </a:xfrm>
          <a:prstGeom prst="wedgeEllipseCallout">
            <a:avLst>
              <a:gd name="adj1" fmla="val -129"/>
              <a:gd name="adj2" fmla="val 75251"/>
            </a:avLst>
          </a:prstGeom>
          <a:solidFill>
            <a:srgbClr val="33CC33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Expert</a:t>
            </a:r>
          </a:p>
        </p:txBody>
      </p:sp>
      <p:sp>
        <p:nvSpPr>
          <p:cNvPr id="65" name="Oval Callout 64"/>
          <p:cNvSpPr/>
          <p:nvPr/>
        </p:nvSpPr>
        <p:spPr>
          <a:xfrm>
            <a:off x="3843095" y="1844824"/>
            <a:ext cx="648072" cy="624098"/>
          </a:xfrm>
          <a:prstGeom prst="wedgeEllipseCallout">
            <a:avLst>
              <a:gd name="adj1" fmla="val -129"/>
              <a:gd name="adj2" fmla="val 74870"/>
            </a:avLst>
          </a:prstGeom>
          <a:solidFill>
            <a:srgbClr val="33CC33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Expert</a:t>
            </a:r>
          </a:p>
        </p:txBody>
      </p:sp>
      <p:sp>
        <p:nvSpPr>
          <p:cNvPr id="66" name="Oval Callout 65"/>
          <p:cNvSpPr/>
          <p:nvPr/>
        </p:nvSpPr>
        <p:spPr>
          <a:xfrm>
            <a:off x="4788024" y="1844824"/>
            <a:ext cx="648072" cy="624098"/>
          </a:xfrm>
          <a:prstGeom prst="wedgeEllipseCallout">
            <a:avLst>
              <a:gd name="adj1" fmla="val 238"/>
              <a:gd name="adj2" fmla="val 74106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Expert</a:t>
            </a:r>
          </a:p>
        </p:txBody>
      </p:sp>
      <p:sp>
        <p:nvSpPr>
          <p:cNvPr id="67" name="Oval Callout 66"/>
          <p:cNvSpPr/>
          <p:nvPr/>
        </p:nvSpPr>
        <p:spPr>
          <a:xfrm>
            <a:off x="971600" y="1844824"/>
            <a:ext cx="648072" cy="624098"/>
          </a:xfrm>
          <a:prstGeom prst="wedgeEllipseCallout">
            <a:avLst>
              <a:gd name="adj1" fmla="val 605"/>
              <a:gd name="adj2" fmla="val 74488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b="0" dirty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Expert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04248" y="2026068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1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Minimum 3 experts … </a:t>
            </a:r>
            <a:r>
              <a:rPr lang="en-GB" sz="1100" b="0" dirty="0" smtClean="0">
                <a:solidFill>
                  <a:schemeClr val="bg2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but can be more</a:t>
            </a:r>
            <a:endParaRPr lang="en-GB" sz="1100" b="0" dirty="0">
              <a:solidFill>
                <a:schemeClr val="bg2">
                  <a:lumMod val="75000"/>
                </a:schemeClr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8" name="Straight Connector 27"/>
          <p:cNvCxnSpPr>
            <a:stCxn id="26" idx="1"/>
          </p:cNvCxnSpPr>
          <p:nvPr/>
        </p:nvCxnSpPr>
        <p:spPr bwMode="auto">
          <a:xfrm flipH="1" flipV="1">
            <a:off x="5868144" y="2156874"/>
            <a:ext cx="936104" cy="8463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Box 75"/>
          <p:cNvSpPr txBox="1"/>
          <p:nvPr/>
        </p:nvSpPr>
        <p:spPr>
          <a:xfrm>
            <a:off x="6804248" y="3284984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1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Individual evaluation</a:t>
            </a:r>
            <a:endParaRPr lang="en-GB" sz="11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7" name="Straight Connector 76"/>
          <p:cNvCxnSpPr>
            <a:stCxn id="76" idx="1"/>
          </p:cNvCxnSpPr>
          <p:nvPr/>
        </p:nvCxnSpPr>
        <p:spPr bwMode="auto">
          <a:xfrm flipH="1">
            <a:off x="5868144" y="3415789"/>
            <a:ext cx="936104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6804248" y="4725144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1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Consensus</a:t>
            </a:r>
            <a:endParaRPr lang="en-GB" sz="11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9" name="Straight Connector 78"/>
          <p:cNvCxnSpPr>
            <a:stCxn id="78" idx="1"/>
          </p:cNvCxnSpPr>
          <p:nvPr/>
        </p:nvCxnSpPr>
        <p:spPr bwMode="auto">
          <a:xfrm flipH="1">
            <a:off x="5868144" y="4855949"/>
            <a:ext cx="936104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81" name="Rounded Rectangle 7180"/>
          <p:cNvSpPr/>
          <p:nvPr/>
        </p:nvSpPr>
        <p:spPr>
          <a:xfrm>
            <a:off x="1034783" y="1134504"/>
            <a:ext cx="4329305" cy="340519"/>
          </a:xfrm>
          <a:prstGeom prst="round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Proposal</a:t>
            </a:r>
            <a:endParaRPr lang="en-GB" sz="14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804248" y="1151166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100" b="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Eligible proposal</a:t>
            </a:r>
            <a:endParaRPr lang="en-GB" sz="1100" b="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9" name="Straight Connector 108"/>
          <p:cNvCxnSpPr>
            <a:stCxn id="108" idx="1"/>
          </p:cNvCxnSpPr>
          <p:nvPr/>
        </p:nvCxnSpPr>
        <p:spPr bwMode="auto">
          <a:xfrm flipH="1">
            <a:off x="5868144" y="1281971"/>
            <a:ext cx="936104" cy="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8342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5" y="0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Individual evaluation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892480" cy="5400600"/>
          </a:xfrm>
          <a:solidFill>
            <a:schemeClr val="bg1"/>
          </a:solidFill>
        </p:spPr>
        <p:txBody>
          <a:bodyPr/>
          <a:lstStyle/>
          <a:p>
            <a:pPr lvl="0">
              <a:spcAft>
                <a:spcPts val="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You </a:t>
            </a:r>
            <a:r>
              <a:rPr lang="en-US" dirty="0">
                <a:solidFill>
                  <a:srgbClr val="0070C0"/>
                </a:solidFill>
              </a:rPr>
              <a:t>read </a:t>
            </a:r>
            <a:r>
              <a:rPr lang="en-US" dirty="0" smtClean="0">
                <a:solidFill>
                  <a:srgbClr val="0070C0"/>
                </a:solidFill>
              </a:rPr>
              <a:t>the proposal and </a:t>
            </a:r>
            <a:r>
              <a:rPr lang="en-US" dirty="0">
                <a:solidFill>
                  <a:srgbClr val="0070C0"/>
                </a:solidFill>
              </a:rPr>
              <a:t>evaluate </a:t>
            </a:r>
            <a:r>
              <a:rPr lang="en-US" dirty="0" smtClean="0">
                <a:solidFill>
                  <a:srgbClr val="0070C0"/>
                </a:solidFill>
              </a:rPr>
              <a:t>it against </a:t>
            </a:r>
            <a:r>
              <a:rPr lang="en-US" dirty="0">
                <a:solidFill>
                  <a:srgbClr val="0070C0"/>
                </a:solidFill>
              </a:rPr>
              <a:t>the evaluation criteria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en-US" dirty="0" smtClean="0">
                <a:solidFill>
                  <a:srgbClr val="0070C0"/>
                </a:solidFill>
              </a:rPr>
              <a:t>ithout </a:t>
            </a:r>
            <a:r>
              <a:rPr lang="en-US" dirty="0">
                <a:solidFill>
                  <a:srgbClr val="0070C0"/>
                </a:solidFill>
              </a:rPr>
              <a:t>discussing it with anybody </a:t>
            </a:r>
            <a:r>
              <a:rPr lang="en-US" dirty="0" smtClean="0">
                <a:solidFill>
                  <a:srgbClr val="0070C0"/>
                </a:solidFill>
              </a:rPr>
              <a:t>else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s </a:t>
            </a:r>
            <a:r>
              <a:rPr lang="en-US" dirty="0">
                <a:solidFill>
                  <a:srgbClr val="0070C0"/>
                </a:solidFill>
              </a:rPr>
              <a:t>submitted </a:t>
            </a:r>
            <a:r>
              <a:rPr lang="en-US" dirty="0" smtClean="0">
                <a:solidFill>
                  <a:srgbClr val="0070C0"/>
                </a:solidFill>
              </a:rPr>
              <a:t>- not </a:t>
            </a:r>
            <a:r>
              <a:rPr lang="en-US" dirty="0">
                <a:solidFill>
                  <a:srgbClr val="0070C0"/>
                </a:solidFill>
              </a:rPr>
              <a:t>on its potential </a:t>
            </a:r>
            <a:r>
              <a:rPr lang="en-US" dirty="0" smtClean="0">
                <a:solidFill>
                  <a:srgbClr val="0070C0"/>
                </a:solidFill>
              </a:rPr>
              <a:t>if certain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changes </a:t>
            </a:r>
            <a:r>
              <a:rPr lang="en-GB" dirty="0" smtClean="0">
                <a:solidFill>
                  <a:srgbClr val="0070C0"/>
                </a:solidFill>
              </a:rPr>
              <a:t>were to </a:t>
            </a:r>
            <a:r>
              <a:rPr lang="en-US" dirty="0" smtClean="0">
                <a:solidFill>
                  <a:srgbClr val="0070C0"/>
                </a:solidFill>
              </a:rPr>
              <a:t>be made</a:t>
            </a: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Do not penalise applicants that did not provide detailed </a:t>
            </a:r>
            <a:r>
              <a:rPr lang="en-US" dirty="0">
                <a:solidFill>
                  <a:srgbClr val="0070C0"/>
                </a:solidFill>
              </a:rPr>
              <a:t>breakdown </a:t>
            </a:r>
            <a:r>
              <a:rPr lang="en-US" dirty="0" smtClean="0">
                <a:solidFill>
                  <a:srgbClr val="0070C0"/>
                </a:solidFill>
              </a:rPr>
              <a:t>costs – they are </a:t>
            </a:r>
            <a:r>
              <a:rPr lang="en-US" dirty="0">
                <a:solidFill>
                  <a:srgbClr val="0070C0"/>
                </a:solidFill>
              </a:rPr>
              <a:t>not required </a:t>
            </a:r>
          </a:p>
          <a:p>
            <a:pPr lvl="0">
              <a:spcAft>
                <a:spcPts val="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You </a:t>
            </a:r>
            <a:r>
              <a:rPr lang="en-US" dirty="0">
                <a:solidFill>
                  <a:srgbClr val="0070C0"/>
                </a:solidFill>
              </a:rPr>
              <a:t>disregard excess pages </a:t>
            </a:r>
            <a:r>
              <a:rPr lang="en-US" dirty="0" smtClean="0">
                <a:solidFill>
                  <a:srgbClr val="0070C0"/>
                </a:solidFill>
              </a:rPr>
              <a:t>marked </a:t>
            </a:r>
            <a:r>
              <a:rPr lang="en-US" dirty="0">
                <a:solidFill>
                  <a:srgbClr val="0070C0"/>
                </a:solidFill>
              </a:rPr>
              <a:t>with a watermark 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spcAft>
                <a:spcPts val="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You </a:t>
            </a:r>
            <a:r>
              <a:rPr lang="en-US" dirty="0" smtClean="0">
                <a:solidFill>
                  <a:srgbClr val="0070C0"/>
                </a:solidFill>
              </a:rPr>
              <a:t>check to what degree the proposal is </a:t>
            </a:r>
            <a:r>
              <a:rPr lang="en-GB" dirty="0" smtClean="0">
                <a:solidFill>
                  <a:srgbClr val="0070C0"/>
                </a:solidFill>
              </a:rPr>
              <a:t>relevant to the call or topic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spcAft>
                <a:spcPts val="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You </a:t>
            </a:r>
            <a:r>
              <a:rPr lang="en-US" dirty="0">
                <a:solidFill>
                  <a:srgbClr val="0070C0"/>
                </a:solidFill>
              </a:rPr>
              <a:t>complete an Individual Evaluation Report (IER) 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G</a:t>
            </a:r>
            <a:r>
              <a:rPr lang="en-US" dirty="0" smtClean="0">
                <a:solidFill>
                  <a:srgbClr val="0070C0"/>
                </a:solidFill>
              </a:rPr>
              <a:t>ive </a:t>
            </a:r>
            <a:r>
              <a:rPr lang="en-US" dirty="0">
                <a:solidFill>
                  <a:srgbClr val="0070C0"/>
                </a:solidFill>
              </a:rPr>
              <a:t>your view on </a:t>
            </a:r>
            <a:r>
              <a:rPr lang="en-US" dirty="0" smtClean="0">
                <a:solidFill>
                  <a:srgbClr val="0070C0"/>
                </a:solidFill>
              </a:rPr>
              <a:t>operational </a:t>
            </a:r>
            <a:r>
              <a:rPr lang="en-US" dirty="0">
                <a:solidFill>
                  <a:srgbClr val="0070C0"/>
                </a:solidFill>
              </a:rPr>
              <a:t>capacity </a:t>
            </a:r>
            <a:endParaRPr lang="en-US" dirty="0" smtClean="0">
              <a:solidFill>
                <a:srgbClr val="0070C0"/>
              </a:solidFill>
            </a:endParaRP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Give </a:t>
            </a:r>
            <a:r>
              <a:rPr lang="en-US" dirty="0">
                <a:solidFill>
                  <a:srgbClr val="0070C0"/>
                </a:solidFill>
              </a:rPr>
              <a:t>comments and scores for all evaluation criteria (scores must match comments)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8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o </a:t>
            </a:r>
            <a:r>
              <a:rPr lang="en-US" dirty="0">
                <a:solidFill>
                  <a:srgbClr val="0070C0"/>
                </a:solidFill>
              </a:rPr>
              <a:t>not recommend substantial modifications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spcAft>
                <a:spcPts val="8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Y</a:t>
            </a:r>
            <a:r>
              <a:rPr lang="en-US" dirty="0" smtClean="0">
                <a:solidFill>
                  <a:srgbClr val="0070C0"/>
                </a:solidFill>
              </a:rPr>
              <a:t>ou </a:t>
            </a:r>
            <a:r>
              <a:rPr lang="en-US" dirty="0">
                <a:solidFill>
                  <a:srgbClr val="0070C0"/>
                </a:solidFill>
              </a:rPr>
              <a:t>then </a:t>
            </a:r>
            <a:r>
              <a:rPr lang="en-US" dirty="0" smtClean="0">
                <a:solidFill>
                  <a:srgbClr val="0070C0"/>
                </a:solidFill>
              </a:rPr>
              <a:t>submit the </a:t>
            </a:r>
            <a:r>
              <a:rPr lang="en-US" dirty="0">
                <a:solidFill>
                  <a:srgbClr val="0070C0"/>
                </a:solidFill>
              </a:rPr>
              <a:t>form </a:t>
            </a:r>
            <a:r>
              <a:rPr lang="en-US" dirty="0" smtClean="0">
                <a:solidFill>
                  <a:srgbClr val="0070C0"/>
                </a:solidFill>
              </a:rPr>
              <a:t>and sign in </a:t>
            </a:r>
            <a:r>
              <a:rPr lang="en-US" dirty="0">
                <a:solidFill>
                  <a:srgbClr val="0070C0"/>
                </a:solidFill>
              </a:rPr>
              <a:t>the electronic system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996952"/>
            <a:ext cx="432049" cy="35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727" y="4365104"/>
            <a:ext cx="432048" cy="35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307" y="1767180"/>
            <a:ext cx="432049" cy="35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653" y="5269454"/>
            <a:ext cx="432049" cy="351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ounded Rectangular Callout 8"/>
          <p:cNvSpPr/>
          <p:nvPr/>
        </p:nvSpPr>
        <p:spPr>
          <a:xfrm>
            <a:off x="6353521" y="1265989"/>
            <a:ext cx="2304255" cy="1002382"/>
          </a:xfrm>
          <a:prstGeom prst="wedgeRoundRectCallout">
            <a:avLst>
              <a:gd name="adj1" fmla="val -108450"/>
              <a:gd name="adj2" fmla="val -63893"/>
              <a:gd name="adj3" fmla="val 16667"/>
            </a:avLst>
          </a:prstGeom>
          <a:solidFill>
            <a:srgbClr val="0070C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Look </a:t>
            </a:r>
            <a:r>
              <a:rPr lang="en-US" sz="1050" dirty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at the </a:t>
            </a:r>
            <a:r>
              <a:rPr lang="en-US" sz="1050" dirty="0" smtClean="0">
                <a:solidFill>
                  <a:srgbClr val="FFC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substance: </a:t>
            </a:r>
            <a:r>
              <a:rPr lang="en-US" sz="105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Some proposals might be handicapped by language difficulties, other deceptively well written</a:t>
            </a:r>
            <a:endParaRPr lang="en-GB" sz="105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1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06" y="129078"/>
            <a:ext cx="9217024" cy="936625"/>
          </a:xfrm>
        </p:spPr>
        <p:txBody>
          <a:bodyPr/>
          <a:lstStyle/>
          <a:p>
            <a:pPr marL="0" indent="0"/>
            <a:r>
              <a:rPr lang="en-GB" dirty="0"/>
              <a:t>Elements </a:t>
            </a:r>
            <a:r>
              <a:rPr lang="en-GB" dirty="0" smtClean="0"/>
              <a:t>to </a:t>
            </a:r>
            <a:r>
              <a:rPr lang="en-GB" dirty="0"/>
              <a:t>be reflected in the evaluation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7848872" cy="5040560"/>
          </a:xfrm>
          <a:solidFill>
            <a:schemeClr val="bg1"/>
          </a:solidFill>
        </p:spPr>
        <p:txBody>
          <a:bodyPr/>
          <a:lstStyle/>
          <a:p>
            <a:pPr marL="0" lvl="0" indent="0">
              <a:lnSpc>
                <a:spcPts val="1800"/>
              </a:lnSpc>
              <a:spcAft>
                <a:spcPts val="1000"/>
              </a:spcAft>
              <a:buNone/>
            </a:pPr>
            <a:r>
              <a:rPr lang="en-GB" dirty="0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f a </a:t>
            </a:r>
            <a:r>
              <a:rPr lang="en-US" dirty="0" smtClean="0">
                <a:solidFill>
                  <a:srgbClr val="0070C0"/>
                </a:solidFill>
              </a:rPr>
              <a:t>proposal</a:t>
            </a:r>
          </a:p>
          <a:p>
            <a:pPr marL="0" lvl="0" indent="0">
              <a:spcAft>
                <a:spcPts val="0"/>
              </a:spcAft>
              <a:buNone/>
            </a:pPr>
            <a:endParaRPr lang="en-US" sz="1200" dirty="0" smtClean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only marginally relevant in terms of its scientific, </a:t>
            </a:r>
            <a:r>
              <a:rPr lang="en-GB" dirty="0" smtClean="0">
                <a:solidFill>
                  <a:srgbClr val="0070C0"/>
                </a:solidFill>
              </a:rPr>
              <a:t>technological or innovation </a:t>
            </a:r>
            <a:r>
              <a:rPr lang="en-GB" dirty="0">
                <a:solidFill>
                  <a:srgbClr val="0070C0"/>
                </a:solidFill>
              </a:rPr>
              <a:t>content relating to the </a:t>
            </a:r>
            <a:r>
              <a:rPr lang="en-GB" dirty="0" smtClean="0">
                <a:solidFill>
                  <a:srgbClr val="0070C0"/>
                </a:solidFill>
              </a:rPr>
              <a:t>call or topic </a:t>
            </a:r>
            <a:r>
              <a:rPr lang="en-GB" dirty="0">
                <a:solidFill>
                  <a:srgbClr val="0070C0"/>
                </a:solidFill>
              </a:rPr>
              <a:t>addressed, you must reflect this in a lower score for the</a:t>
            </a:r>
            <a:r>
              <a:rPr lang="en-GB" dirty="0"/>
              <a:t> </a:t>
            </a:r>
            <a:r>
              <a:rPr lang="en-GB" dirty="0" smtClean="0">
                <a:solidFill>
                  <a:srgbClr val="FF9900"/>
                </a:solidFill>
              </a:rPr>
              <a:t>“Excellence” criterion</a:t>
            </a:r>
            <a:endParaRPr lang="en-GB" dirty="0">
              <a:solidFill>
                <a:srgbClr val="FF9900"/>
              </a:solidFill>
            </a:endParaRPr>
          </a:p>
          <a:p>
            <a:pPr lvl="1">
              <a:lnSpc>
                <a:spcPts val="1800"/>
              </a:lnSpc>
              <a:spcAft>
                <a:spcPts val="10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400" dirty="0">
                <a:solidFill>
                  <a:srgbClr val="0070C0"/>
                </a:solidFill>
              </a:rPr>
              <a:t>No matter how excellent the </a:t>
            </a:r>
            <a:r>
              <a:rPr lang="en-GB" sz="1400" dirty="0" smtClean="0">
                <a:solidFill>
                  <a:srgbClr val="0070C0"/>
                </a:solidFill>
              </a:rPr>
              <a:t>objectives, approach, !</a:t>
            </a:r>
            <a:endParaRPr lang="en-GB" sz="1400" dirty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Does </a:t>
            </a:r>
            <a:r>
              <a:rPr lang="en-GB" dirty="0">
                <a:solidFill>
                  <a:srgbClr val="0070C0"/>
                </a:solidFill>
              </a:rPr>
              <a:t>not </a:t>
            </a:r>
            <a:r>
              <a:rPr lang="en-GB" dirty="0" smtClean="0">
                <a:solidFill>
                  <a:srgbClr val="0070C0"/>
                </a:solidFill>
              </a:rPr>
              <a:t>significantly contribute </a:t>
            </a:r>
            <a:r>
              <a:rPr lang="en-GB" dirty="0">
                <a:solidFill>
                  <a:srgbClr val="0070C0"/>
                </a:solidFill>
              </a:rPr>
              <a:t>to </a:t>
            </a:r>
            <a:r>
              <a:rPr lang="en-GB" dirty="0" smtClean="0">
                <a:solidFill>
                  <a:srgbClr val="0070C0"/>
                </a:solidFill>
              </a:rPr>
              <a:t>the expected </a:t>
            </a:r>
            <a:r>
              <a:rPr lang="en-GB" dirty="0">
                <a:solidFill>
                  <a:srgbClr val="0070C0"/>
                </a:solidFill>
              </a:rPr>
              <a:t>impacts as specified in the WP for that </a:t>
            </a:r>
            <a:r>
              <a:rPr lang="en-GB" dirty="0" smtClean="0">
                <a:solidFill>
                  <a:srgbClr val="0070C0"/>
                </a:solidFill>
              </a:rPr>
              <a:t>call or topic, </a:t>
            </a:r>
            <a:r>
              <a:rPr lang="en-GB" dirty="0">
                <a:solidFill>
                  <a:srgbClr val="0070C0"/>
                </a:solidFill>
              </a:rPr>
              <a:t>you must reflect this in a lower score for the</a:t>
            </a:r>
            <a:r>
              <a:rPr lang="en-GB" dirty="0"/>
              <a:t> </a:t>
            </a:r>
            <a:r>
              <a:rPr lang="en-GB" dirty="0" smtClean="0">
                <a:solidFill>
                  <a:srgbClr val="FF9900"/>
                </a:solidFill>
              </a:rPr>
              <a:t>“Impact” </a:t>
            </a:r>
            <a:r>
              <a:rPr lang="en-GB" b="1" dirty="0">
                <a:solidFill>
                  <a:srgbClr val="FF9900"/>
                </a:solidFill>
              </a:rPr>
              <a:t>criterion </a:t>
            </a:r>
            <a:endParaRPr lang="en-GB" b="1" dirty="0" smtClean="0">
              <a:solidFill>
                <a:srgbClr val="FF9900"/>
              </a:solidFill>
            </a:endParaRPr>
          </a:p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Would require </a:t>
            </a:r>
            <a:r>
              <a:rPr lang="en-GB" dirty="0">
                <a:solidFill>
                  <a:srgbClr val="0070C0"/>
                </a:solidFill>
              </a:rPr>
              <a:t>substantial modifications in terms of implementation (i.e. change of partners, additional work packages, significant budget or resources cut…), you must reflect this in a lower score for the</a:t>
            </a:r>
            <a:r>
              <a:rPr lang="en-GB" dirty="0"/>
              <a:t> </a:t>
            </a:r>
            <a:r>
              <a:rPr lang="en-GB" b="1" dirty="0" smtClean="0">
                <a:solidFill>
                  <a:srgbClr val="FF9900"/>
                </a:solidFill>
              </a:rPr>
              <a:t>“Quality </a:t>
            </a:r>
            <a:r>
              <a:rPr lang="en-GB" dirty="0" smtClean="0">
                <a:solidFill>
                  <a:srgbClr val="FF9900"/>
                </a:solidFill>
              </a:rPr>
              <a:t>and efficiency of the i</a:t>
            </a:r>
            <a:r>
              <a:rPr lang="en-GB" b="1" dirty="0" smtClean="0">
                <a:solidFill>
                  <a:srgbClr val="FF9900"/>
                </a:solidFill>
              </a:rPr>
              <a:t>mplementation</a:t>
            </a:r>
            <a:r>
              <a:rPr lang="en-GB" b="1" dirty="0">
                <a:solidFill>
                  <a:srgbClr val="FF9900"/>
                </a:solidFill>
              </a:rPr>
              <a:t>” criterion </a:t>
            </a:r>
            <a:endParaRPr lang="en-GB" b="1" dirty="0" smtClean="0">
              <a:solidFill>
                <a:srgbClr val="FF99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836613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4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Consensus group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604448" cy="5184576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It usually involves a discussion </a:t>
            </a:r>
            <a:r>
              <a:rPr lang="en-US" dirty="0" smtClean="0">
                <a:solidFill>
                  <a:srgbClr val="0070C0"/>
                </a:solidFill>
              </a:rPr>
              <a:t>on </a:t>
            </a:r>
            <a:r>
              <a:rPr lang="en-US" dirty="0">
                <a:solidFill>
                  <a:srgbClr val="0070C0"/>
                </a:solidFill>
              </a:rPr>
              <a:t>the basis of the individual </a:t>
            </a:r>
            <a:r>
              <a:rPr lang="en-US" dirty="0" smtClean="0">
                <a:solidFill>
                  <a:srgbClr val="0070C0"/>
                </a:solidFill>
              </a:rPr>
              <a:t>evaluations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It is not just a simple averaging </a:t>
            </a:r>
            <a:r>
              <a:rPr lang="en-US" dirty="0" smtClean="0">
                <a:solidFill>
                  <a:srgbClr val="0070C0"/>
                </a:solidFill>
              </a:rPr>
              <a:t>exercise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aim is to find </a:t>
            </a:r>
            <a:r>
              <a:rPr lang="en-US" dirty="0" smtClean="0">
                <a:solidFill>
                  <a:srgbClr val="0070C0"/>
                </a:solidFill>
              </a:rPr>
              <a:t>agreement </a:t>
            </a:r>
            <a:r>
              <a:rPr lang="en-US" dirty="0">
                <a:solidFill>
                  <a:srgbClr val="0070C0"/>
                </a:solidFill>
              </a:rPr>
              <a:t>on comments and scores </a:t>
            </a:r>
            <a:endParaRPr lang="en-US" dirty="0" smtClean="0">
              <a:solidFill>
                <a:srgbClr val="0070C0"/>
              </a:solidFill>
            </a:endParaRPr>
          </a:p>
          <a:p>
            <a:pPr lvl="1">
              <a:buClr>
                <a:srgbClr val="FF000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FF0000"/>
                </a:solidFill>
              </a:rPr>
              <a:t>Agree comments before </a:t>
            </a:r>
            <a:r>
              <a:rPr lang="en-US" dirty="0" smtClean="0">
                <a:solidFill>
                  <a:srgbClr val="FF0000"/>
                </a:solidFill>
              </a:rPr>
              <a:t>scores!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If an applicant lacks basic operational capacity, you make comments and score the proposal without taking into account this applicant and its associated activity(</a:t>
            </a:r>
            <a:r>
              <a:rPr lang="en-US" dirty="0" err="1">
                <a:solidFill>
                  <a:srgbClr val="0070C0"/>
                </a:solidFill>
              </a:rPr>
              <a:t>ies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>
                <a:solidFill>
                  <a:srgbClr val="0070C0"/>
                </a:solidFill>
              </a:rPr>
              <a:t>Outlying” opinions need to be explored 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They might be as valid as others – be open-minded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t </a:t>
            </a:r>
            <a:r>
              <a:rPr lang="en-US" dirty="0">
                <a:solidFill>
                  <a:srgbClr val="0070C0"/>
                </a:solidFill>
              </a:rPr>
              <a:t>is </a:t>
            </a:r>
            <a:r>
              <a:rPr lang="en-US" dirty="0" smtClean="0">
                <a:solidFill>
                  <a:srgbClr val="0070C0"/>
                </a:solidFill>
              </a:rPr>
              <a:t>normal </a:t>
            </a:r>
            <a:r>
              <a:rPr lang="en-US" dirty="0">
                <a:solidFill>
                  <a:srgbClr val="0070C0"/>
                </a:solidFill>
              </a:rPr>
              <a:t>for individual views to change 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Moderated by Commission/Agency staff (or an expert in some cases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Manages the evaluation, protects confidentiality and ensures fairness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Ensures </a:t>
            </a:r>
            <a:r>
              <a:rPr lang="en-GB" dirty="0">
                <a:solidFill>
                  <a:srgbClr val="0070C0"/>
                </a:solidFill>
              </a:rPr>
              <a:t>objectivity and accuracy, all voices heard and points </a:t>
            </a:r>
            <a:r>
              <a:rPr lang="en-GB" dirty="0" smtClean="0">
                <a:solidFill>
                  <a:srgbClr val="0070C0"/>
                </a:solidFill>
              </a:rPr>
              <a:t>discussed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 smtClean="0">
                <a:solidFill>
                  <a:srgbClr val="0070C0"/>
                </a:solidFill>
              </a:rPr>
              <a:t>Helps the group keep </a:t>
            </a:r>
            <a:r>
              <a:rPr lang="en-GB" dirty="0">
                <a:solidFill>
                  <a:srgbClr val="0070C0"/>
                </a:solidFill>
              </a:rPr>
              <a:t>to </a:t>
            </a:r>
            <a:r>
              <a:rPr lang="en-GB" dirty="0" smtClean="0">
                <a:solidFill>
                  <a:srgbClr val="0070C0"/>
                </a:solidFill>
              </a:rPr>
              <a:t>time and reach consensus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endParaRPr lang="en-GB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98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Consensus </a:t>
            </a:r>
            <a:r>
              <a:rPr lang="en-US" dirty="0"/>
              <a:t>report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496944" cy="5400600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i="1" dirty="0">
                <a:solidFill>
                  <a:srgbClr val="0070C0"/>
                </a:solidFill>
              </a:rPr>
              <a:t>rapporteur</a:t>
            </a:r>
            <a:r>
              <a:rPr lang="en-US" dirty="0">
                <a:solidFill>
                  <a:srgbClr val="0070C0"/>
                </a:solidFill>
              </a:rPr>
              <a:t> is responsible for drafting the consensus report (CR)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Including </a:t>
            </a:r>
            <a:r>
              <a:rPr lang="en-US" dirty="0">
                <a:solidFill>
                  <a:srgbClr val="0070C0"/>
                </a:solidFill>
              </a:rPr>
              <a:t>consensus comments and </a:t>
            </a:r>
            <a:r>
              <a:rPr lang="en-US" dirty="0" smtClean="0">
                <a:solidFill>
                  <a:srgbClr val="0070C0"/>
                </a:solidFill>
              </a:rPr>
              <a:t>scores</a:t>
            </a: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 smtClean="0">
                <a:solidFill>
                  <a:srgbClr val="0070C0"/>
                </a:solidFill>
              </a:rPr>
              <a:t>In some cases, the rapporteur does not take part in the discussion 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quality of the CR is paramount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It often remains unchanged at the panel stage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The aim of the CR is to give:</a:t>
            </a: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clear assessment of the proposal based on its merit, with justification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70C0"/>
                </a:solidFill>
              </a:rPr>
              <a:t>lear feedback on the proposal’s weaknesses and strengths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Avoid: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70C0"/>
                </a:solidFill>
              </a:rPr>
              <a:t>omments </a:t>
            </a:r>
            <a:r>
              <a:rPr lang="en-US" dirty="0">
                <a:solidFill>
                  <a:srgbClr val="0070C0"/>
                </a:solidFill>
              </a:rPr>
              <a:t>not related to the criterion in question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70C0"/>
                </a:solidFill>
              </a:rPr>
              <a:t>omments </a:t>
            </a:r>
            <a:r>
              <a:rPr lang="en-US" dirty="0">
                <a:solidFill>
                  <a:srgbClr val="0070C0"/>
                </a:solidFill>
              </a:rPr>
              <a:t>that are too short or too long or </a:t>
            </a:r>
            <a:r>
              <a:rPr lang="en-US" dirty="0" smtClean="0">
                <a:solidFill>
                  <a:srgbClr val="0070C0"/>
                </a:solidFill>
              </a:rPr>
              <a:t>use </a:t>
            </a:r>
            <a:r>
              <a:rPr lang="en-US" dirty="0">
                <a:solidFill>
                  <a:srgbClr val="0070C0"/>
                </a:solidFill>
              </a:rPr>
              <a:t>inappropriate language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sz="1400" dirty="0">
                <a:solidFill>
                  <a:srgbClr val="0070C0"/>
                </a:solidFill>
              </a:rPr>
              <a:t>you should explain what you mean in an adequate length and clear manner</a:t>
            </a:r>
            <a:endParaRPr lang="en-GB" sz="14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 smtClean="0">
                <a:solidFill>
                  <a:srgbClr val="0070C0"/>
                </a:solidFill>
              </a:rPr>
              <a:t>ategorical </a:t>
            </a:r>
            <a:r>
              <a:rPr lang="en-US" dirty="0">
                <a:solidFill>
                  <a:srgbClr val="0070C0"/>
                </a:solidFill>
              </a:rPr>
              <a:t>statements that have not been properly </a:t>
            </a:r>
            <a:r>
              <a:rPr lang="en-US" dirty="0" smtClean="0">
                <a:solidFill>
                  <a:srgbClr val="0070C0"/>
                </a:solidFill>
              </a:rPr>
              <a:t>verified </a:t>
            </a:r>
            <a:r>
              <a:rPr lang="en-US" sz="1400" dirty="0" smtClean="0">
                <a:solidFill>
                  <a:srgbClr val="0070C0"/>
                </a:solidFill>
              </a:rPr>
              <a:t>e.g</a:t>
            </a:r>
            <a:r>
              <a:rPr lang="en-US" sz="1400" dirty="0">
                <a:solidFill>
                  <a:srgbClr val="0070C0"/>
                </a:solidFill>
              </a:rPr>
              <a:t>. “The proposal doesn’t mention user requirements” – when there is a short reference…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dirty="0" smtClean="0">
                <a:solidFill>
                  <a:srgbClr val="0070C0"/>
                </a:solidFill>
              </a:rPr>
              <a:t>cores </a:t>
            </a:r>
            <a:r>
              <a:rPr lang="en-US" dirty="0">
                <a:solidFill>
                  <a:srgbClr val="0070C0"/>
                </a:solidFill>
              </a:rPr>
              <a:t>that don’t match the comments</a:t>
            </a:r>
            <a:endParaRPr lang="en-GB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M</a:t>
            </a:r>
            <a:r>
              <a:rPr lang="en-US" dirty="0" smtClean="0">
                <a:solidFill>
                  <a:srgbClr val="0070C0"/>
                </a:solidFill>
              </a:rPr>
              <a:t>arking </a:t>
            </a:r>
            <a:r>
              <a:rPr lang="en-US" dirty="0">
                <a:solidFill>
                  <a:srgbClr val="0070C0"/>
                </a:solidFill>
              </a:rPr>
              <a:t>down a proposal for the same critical aspect under two different criteria</a:t>
            </a:r>
            <a:endParaRPr lang="en-GB" dirty="0">
              <a:solidFill>
                <a:srgbClr val="0070C0"/>
              </a:solidFill>
            </a:endParaRPr>
          </a:p>
          <a:p>
            <a:pPr lvl="1"/>
            <a:endParaRPr lang="fr-BE" sz="2600" b="0" dirty="0"/>
          </a:p>
        </p:txBody>
      </p:sp>
    </p:spTree>
    <p:extLst>
      <p:ext uri="{BB962C8B-B14F-4D97-AF65-F5344CB8AC3E}">
        <p14:creationId xmlns:p14="http://schemas.microsoft.com/office/powerpoint/2010/main" val="167841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/>
              <a:t>p</a:t>
            </a:r>
            <a:r>
              <a:rPr lang="en-US" dirty="0" smtClean="0">
                <a:solidFill>
                  <a:schemeClr val="tx1"/>
                </a:solidFill>
              </a:rPr>
              <a:t>anel review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604448" cy="4608512"/>
          </a:xfrm>
        </p:spPr>
        <p:txBody>
          <a:bodyPr/>
          <a:lstStyle/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Consists of experts from the consensus groups and/or new experts </a:t>
            </a: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Ensures </a:t>
            </a:r>
            <a:r>
              <a:rPr lang="en-GB" dirty="0">
                <a:solidFill>
                  <a:srgbClr val="0070C0"/>
                </a:solidFill>
              </a:rPr>
              <a:t>the consistency of comments </a:t>
            </a:r>
            <a:r>
              <a:rPr lang="en-GB" dirty="0" smtClean="0">
                <a:solidFill>
                  <a:srgbClr val="0070C0"/>
                </a:solidFill>
              </a:rPr>
              <a:t>and </a:t>
            </a:r>
            <a:r>
              <a:rPr lang="en-GB" dirty="0">
                <a:solidFill>
                  <a:srgbClr val="0070C0"/>
                </a:solidFill>
              </a:rPr>
              <a:t>scores </a:t>
            </a:r>
            <a:r>
              <a:rPr lang="en-GB" dirty="0" smtClean="0">
                <a:solidFill>
                  <a:srgbClr val="0070C0"/>
                </a:solidFill>
              </a:rPr>
              <a:t>given at the consensus stage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Resolves any cases where a minority view </a:t>
            </a: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recorded in the </a:t>
            </a:r>
            <a:r>
              <a:rPr lang="en-GB" dirty="0" smtClean="0">
                <a:solidFill>
                  <a:srgbClr val="0070C0"/>
                </a:solidFill>
              </a:rPr>
              <a:t>CR</a:t>
            </a: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Endorses the final scores and comments for each proposal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Any new comments and scores (if necessary) should be carefully justified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Prioritises proposals with </a:t>
            </a:r>
            <a:r>
              <a:rPr lang="en-US" dirty="0">
                <a:solidFill>
                  <a:srgbClr val="0070C0"/>
                </a:solidFill>
              </a:rPr>
              <a:t>identical total </a:t>
            </a:r>
            <a:r>
              <a:rPr lang="en-GB" dirty="0" smtClean="0">
                <a:solidFill>
                  <a:srgbClr val="0070C0"/>
                </a:solidFill>
              </a:rPr>
              <a:t>scores, after any adjustments for consistency</a:t>
            </a: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Recommends </a:t>
            </a:r>
            <a:r>
              <a:rPr lang="en-US" dirty="0" smtClean="0">
                <a:solidFill>
                  <a:srgbClr val="0070C0"/>
                </a:solidFill>
              </a:rPr>
              <a:t>a </a:t>
            </a:r>
            <a:r>
              <a:rPr lang="en-US" dirty="0">
                <a:solidFill>
                  <a:srgbClr val="0070C0"/>
                </a:solidFill>
              </a:rPr>
              <a:t>list of proposals in priority </a:t>
            </a:r>
            <a:r>
              <a:rPr lang="en-US" dirty="0" smtClean="0">
                <a:solidFill>
                  <a:srgbClr val="0070C0"/>
                </a:solidFill>
              </a:rPr>
              <a:t>order</a:t>
            </a:r>
            <a:endParaRPr lang="en-GB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18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Proposals with </a:t>
            </a:r>
            <a:r>
              <a:rPr lang="en-US" dirty="0" smtClean="0"/>
              <a:t>identical total </a:t>
            </a:r>
            <a:r>
              <a:rPr lang="en-US" dirty="0" smtClean="0">
                <a:solidFill>
                  <a:schemeClr val="tx1"/>
                </a:solidFill>
              </a:rPr>
              <a:t>scores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614"/>
            <a:ext cx="8496944" cy="5112666"/>
          </a:xfrm>
        </p:spPr>
        <p:txBody>
          <a:bodyPr/>
          <a:lstStyle/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For each group of </a:t>
            </a:r>
            <a:r>
              <a:rPr lang="en-GB" sz="1600" dirty="0" smtClean="0">
                <a:solidFill>
                  <a:srgbClr val="0070C0"/>
                </a:solidFill>
              </a:rPr>
              <a:t>proposals with </a:t>
            </a:r>
            <a:r>
              <a:rPr lang="en-US" sz="1600" dirty="0">
                <a:solidFill>
                  <a:srgbClr val="0070C0"/>
                </a:solidFill>
              </a:rPr>
              <a:t>identical total </a:t>
            </a:r>
            <a:r>
              <a:rPr lang="en-GB" sz="1600" dirty="0" smtClean="0">
                <a:solidFill>
                  <a:srgbClr val="0070C0"/>
                </a:solidFill>
              </a:rPr>
              <a:t>scores, the panel considers </a:t>
            </a:r>
            <a:r>
              <a:rPr lang="en-GB" sz="1600" dirty="0">
                <a:solidFill>
                  <a:srgbClr val="0070C0"/>
                </a:solidFill>
              </a:rPr>
              <a:t>first proposals that address topics that are not already covered by more highly-ranked proposals</a:t>
            </a: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The panel </a:t>
            </a:r>
            <a:r>
              <a:rPr lang="en-GB" sz="1600" dirty="0">
                <a:solidFill>
                  <a:srgbClr val="0070C0"/>
                </a:solidFill>
              </a:rPr>
              <a:t>then </a:t>
            </a:r>
            <a:r>
              <a:rPr lang="en-GB" sz="1600" dirty="0" smtClean="0">
                <a:solidFill>
                  <a:srgbClr val="0070C0"/>
                </a:solidFill>
              </a:rPr>
              <a:t>orders </a:t>
            </a:r>
            <a:r>
              <a:rPr lang="en-GB" sz="1600" dirty="0">
                <a:solidFill>
                  <a:srgbClr val="0070C0"/>
                </a:solidFill>
              </a:rPr>
              <a:t>them according to: 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 smtClean="0">
                <a:solidFill>
                  <a:srgbClr val="0070C0"/>
                </a:solidFill>
              </a:rPr>
              <a:t>First, </a:t>
            </a:r>
            <a:r>
              <a:rPr lang="en-US" sz="1400" dirty="0">
                <a:solidFill>
                  <a:srgbClr val="0070C0"/>
                </a:solidFill>
              </a:rPr>
              <a:t>their score for Excellence, </a:t>
            </a:r>
            <a:r>
              <a:rPr lang="en-US" sz="1400" dirty="0" smtClean="0">
                <a:solidFill>
                  <a:srgbClr val="0070C0"/>
                </a:solidFill>
              </a:rPr>
              <a:t>and second, </a:t>
            </a:r>
            <a:r>
              <a:rPr lang="en-US" sz="1400" dirty="0">
                <a:solidFill>
                  <a:srgbClr val="0070C0"/>
                </a:solidFill>
              </a:rPr>
              <a:t>their score for Impact </a:t>
            </a:r>
            <a:endParaRPr lang="en-US" sz="1400" dirty="0" smtClean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b="1" dirty="0" smtClean="0">
                <a:solidFill>
                  <a:srgbClr val="FF0000"/>
                </a:solidFill>
              </a:rPr>
              <a:t>Except for Innovation action</a:t>
            </a:r>
            <a:r>
              <a:rPr lang="en-US" sz="1400" dirty="0" smtClean="0">
                <a:solidFill>
                  <a:srgbClr val="0070C0"/>
                </a:solidFill>
              </a:rPr>
              <a:t>, first their score for Impact and second their score for Excellence</a:t>
            </a:r>
            <a:endParaRPr lang="en-GB" sz="1400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If there are ties, </a:t>
            </a:r>
            <a:r>
              <a:rPr lang="en-GB" sz="1600" dirty="0" smtClean="0">
                <a:solidFill>
                  <a:srgbClr val="0070C0"/>
                </a:solidFill>
              </a:rPr>
              <a:t>the panel takes </a:t>
            </a:r>
            <a:r>
              <a:rPr lang="en-GB" sz="1600" dirty="0">
                <a:solidFill>
                  <a:srgbClr val="0070C0"/>
                </a:solidFill>
              </a:rPr>
              <a:t>into account the following </a:t>
            </a:r>
            <a:r>
              <a:rPr lang="en-GB" sz="1600" dirty="0" smtClean="0">
                <a:solidFill>
                  <a:srgbClr val="0070C0"/>
                </a:solidFill>
              </a:rPr>
              <a:t>factors: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 smtClean="0">
                <a:solidFill>
                  <a:srgbClr val="0070C0"/>
                </a:solidFill>
              </a:rPr>
              <a:t>First, the size </a:t>
            </a:r>
            <a:r>
              <a:rPr lang="en-US" sz="1400" dirty="0">
                <a:solidFill>
                  <a:srgbClr val="0070C0"/>
                </a:solidFill>
              </a:rPr>
              <a:t>of </a:t>
            </a:r>
            <a:r>
              <a:rPr lang="en-US" sz="1400" dirty="0" smtClean="0">
                <a:solidFill>
                  <a:srgbClr val="0070C0"/>
                </a:solidFill>
              </a:rPr>
              <a:t>the budget </a:t>
            </a:r>
            <a:r>
              <a:rPr lang="en-US" sz="1400" dirty="0">
                <a:solidFill>
                  <a:srgbClr val="0070C0"/>
                </a:solidFill>
              </a:rPr>
              <a:t>allocated to SMEs</a:t>
            </a:r>
            <a:endParaRPr lang="en-GB" sz="14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 smtClean="0">
                <a:solidFill>
                  <a:srgbClr val="0070C0"/>
                </a:solidFill>
              </a:rPr>
              <a:t>Second, the gender </a:t>
            </a:r>
            <a:r>
              <a:rPr lang="en-US" sz="1400" dirty="0">
                <a:solidFill>
                  <a:srgbClr val="0070C0"/>
                </a:solidFill>
              </a:rPr>
              <a:t>balance of personnel carrying out the research and/or innovation activities</a:t>
            </a:r>
            <a:endParaRPr lang="en-GB" sz="1400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If there are still ties, the panel agrees further factors to consider: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>
                <a:solidFill>
                  <a:srgbClr val="0070C0"/>
                </a:solidFill>
              </a:rPr>
              <a:t>e.g. synergies between projects or contribution to the objectives of the call or of Horizon 2020</a:t>
            </a:r>
            <a:endParaRPr lang="en-GB" sz="1400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The same method is then applied to proposals that address topics that are already covered by more highly-ranked proposals</a:t>
            </a:r>
            <a:endParaRPr lang="fr-BE" sz="2800" b="1" i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Observer(s)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824536"/>
          </a:xfrm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Appointed </a:t>
            </a:r>
            <a:r>
              <a:rPr lang="en-GB" dirty="0">
                <a:solidFill>
                  <a:srgbClr val="0070C0"/>
                </a:solidFill>
              </a:rPr>
              <a:t>by the Commission/Agency may attend any meetings, to ensure a high quality </a:t>
            </a:r>
            <a:r>
              <a:rPr lang="en-GB" dirty="0" smtClean="0">
                <a:solidFill>
                  <a:srgbClr val="0070C0"/>
                </a:solidFill>
              </a:rPr>
              <a:t>evaluation</a:t>
            </a:r>
          </a:p>
          <a:p>
            <a:pPr marL="0" lvl="0" indent="0">
              <a:buClr>
                <a:srgbClr val="0070C0"/>
              </a:buClr>
              <a:buNone/>
            </a:pPr>
            <a:r>
              <a:rPr lang="en-GB" dirty="0" smtClean="0">
                <a:solidFill>
                  <a:srgbClr val="0070C0"/>
                </a:solidFill>
              </a:rPr>
              <a:t> 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They check </a:t>
            </a:r>
            <a:r>
              <a:rPr lang="en-GB" dirty="0">
                <a:solidFill>
                  <a:srgbClr val="0070C0"/>
                </a:solidFill>
              </a:rPr>
              <a:t>the functioning and running of the overall </a:t>
            </a:r>
            <a:r>
              <a:rPr lang="en-GB" dirty="0" smtClean="0">
                <a:solidFill>
                  <a:srgbClr val="0070C0"/>
                </a:solidFill>
              </a:rPr>
              <a:t>process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They </a:t>
            </a:r>
            <a:r>
              <a:rPr lang="en-GB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dvise</a:t>
            </a:r>
            <a:r>
              <a:rPr lang="en-US" dirty="0">
                <a:solidFill>
                  <a:srgbClr val="0070C0"/>
                </a:solidFill>
              </a:rPr>
              <a:t>, in their report, on the conduct and fairness of the evaluation sessions</a:t>
            </a:r>
            <a:r>
              <a:rPr lang="en-GB" dirty="0">
                <a:solidFill>
                  <a:srgbClr val="0070C0"/>
                </a:solidFill>
              </a:rPr>
              <a:t> and, </a:t>
            </a:r>
            <a:r>
              <a:rPr lang="en-US" dirty="0">
                <a:solidFill>
                  <a:srgbClr val="0070C0"/>
                </a:solidFill>
              </a:rPr>
              <a:t>if necessary, suggest possible improvements 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They </a:t>
            </a:r>
            <a:r>
              <a:rPr lang="en-GB" dirty="0" smtClean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o </a:t>
            </a:r>
            <a:r>
              <a:rPr lang="en-US" dirty="0">
                <a:solidFill>
                  <a:srgbClr val="0070C0"/>
                </a:solidFill>
              </a:rPr>
              <a:t>not evaluate proposals </a:t>
            </a:r>
            <a:r>
              <a:rPr lang="en-GB" dirty="0">
                <a:solidFill>
                  <a:srgbClr val="0070C0"/>
                </a:solidFill>
              </a:rPr>
              <a:t>and, therefore, do not express any opinion on their </a:t>
            </a:r>
            <a:r>
              <a:rPr lang="en-GB" dirty="0" smtClean="0">
                <a:solidFill>
                  <a:srgbClr val="0070C0"/>
                </a:solidFill>
              </a:rPr>
              <a:t>quality</a:t>
            </a: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  <a:p>
            <a:pPr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They </a:t>
            </a:r>
            <a:r>
              <a:rPr lang="en-GB" dirty="0" smtClean="0">
                <a:solidFill>
                  <a:srgbClr val="0070C0"/>
                </a:solidFill>
              </a:rPr>
              <a:t>m</a:t>
            </a:r>
            <a:r>
              <a:rPr lang="en-US" dirty="0" smtClean="0">
                <a:solidFill>
                  <a:srgbClr val="0070C0"/>
                </a:solidFill>
              </a:rPr>
              <a:t>ay </a:t>
            </a:r>
            <a:r>
              <a:rPr lang="en-US" dirty="0">
                <a:solidFill>
                  <a:srgbClr val="0070C0"/>
                </a:solidFill>
              </a:rPr>
              <a:t>raise any questions - </a:t>
            </a:r>
            <a:r>
              <a:rPr lang="en-US" b="0" dirty="0">
                <a:solidFill>
                  <a:srgbClr val="0070C0"/>
                </a:solidFill>
              </a:rPr>
              <a:t>p</a:t>
            </a:r>
            <a:r>
              <a:rPr lang="en-GB" b="0" dirty="0">
                <a:solidFill>
                  <a:srgbClr val="0070C0"/>
                </a:solidFill>
              </a:rPr>
              <a:t>lease give them your full support</a:t>
            </a:r>
          </a:p>
          <a:p>
            <a:endParaRPr lang="en-GB" dirty="0"/>
          </a:p>
        </p:txBody>
      </p:sp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-191968"/>
            <a:ext cx="1296144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95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604448" cy="935881"/>
          </a:xfrm>
        </p:spPr>
        <p:txBody>
          <a:bodyPr anchor="t" anchorCtr="0"/>
          <a:lstStyle/>
          <a:p>
            <a:pPr marL="0" indent="0"/>
            <a:r>
              <a:rPr lang="en-US" dirty="0" smtClean="0">
                <a:solidFill>
                  <a:schemeClr val="tx1"/>
                </a:solidFill>
              </a:rPr>
              <a:t>Ethics review</a:t>
            </a:r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496944" cy="5112666"/>
          </a:xfrm>
        </p:spPr>
        <p:txBody>
          <a:bodyPr/>
          <a:lstStyle/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Only proposals that comply with the ethical principles and legislation may receive funding</a:t>
            </a:r>
          </a:p>
          <a:p>
            <a:pPr lvl="0">
              <a:spcAft>
                <a:spcPts val="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For proposals above threshold and considered for funding, an ethics screening and, if necessary, an ethics assessment is carried out by independent ethics experts in parallel </a:t>
            </a:r>
            <a:r>
              <a:rPr lang="en-GB" sz="1600" dirty="0" smtClean="0">
                <a:solidFill>
                  <a:srgbClr val="0070C0"/>
                </a:solidFill>
              </a:rPr>
              <a:t>with the </a:t>
            </a:r>
            <a:r>
              <a:rPr lang="en-GB" sz="1600" dirty="0">
                <a:solidFill>
                  <a:srgbClr val="0070C0"/>
                </a:solidFill>
              </a:rPr>
              <a:t>scientific evaluation or soon after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>
                <a:solidFill>
                  <a:srgbClr val="0070C0"/>
                </a:solidFill>
              </a:rPr>
              <a:t>Proposals involving the use of human embryonic stems cells automatically undergo an ethics assessment</a:t>
            </a:r>
            <a:endParaRPr lang="en-GB" sz="1400" dirty="0">
              <a:solidFill>
                <a:srgbClr val="0070C0"/>
              </a:solidFill>
            </a:endParaRP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For those proposals in which one or more ethical issues have been identified, the experts will assess whether the ethics issues are adequately addressed </a:t>
            </a:r>
          </a:p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70C0"/>
                </a:solidFill>
              </a:rPr>
              <a:t>The ethics experts will produce an ethics report and give an opinion on the proposal, including: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>
                <a:solidFill>
                  <a:srgbClr val="0070C0"/>
                </a:solidFill>
              </a:rPr>
              <a:t>G</a:t>
            </a:r>
            <a:r>
              <a:rPr lang="en-US" sz="1400" dirty="0" smtClean="0">
                <a:solidFill>
                  <a:srgbClr val="0070C0"/>
                </a:solidFill>
              </a:rPr>
              <a:t>ranting </a:t>
            </a:r>
            <a:r>
              <a:rPr lang="en-US" sz="1400" dirty="0">
                <a:solidFill>
                  <a:srgbClr val="0070C0"/>
                </a:solidFill>
              </a:rPr>
              <a:t>ethics clearance (or not)</a:t>
            </a:r>
            <a:endParaRPr lang="en-GB" sz="14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>
                <a:solidFill>
                  <a:srgbClr val="0070C0"/>
                </a:solidFill>
              </a:rPr>
              <a:t>R</a:t>
            </a:r>
            <a:r>
              <a:rPr lang="en-US" sz="1400" dirty="0" smtClean="0">
                <a:solidFill>
                  <a:srgbClr val="0070C0"/>
                </a:solidFill>
              </a:rPr>
              <a:t>ecommending</a:t>
            </a:r>
            <a:r>
              <a:rPr lang="en-US" sz="1400" dirty="0">
                <a:solidFill>
                  <a:srgbClr val="0070C0"/>
                </a:solidFill>
              </a:rPr>
              <a:t>  the inclusion of ‘ethics requirements’ in the grant agreement, </a:t>
            </a:r>
            <a:r>
              <a:rPr lang="en-US" sz="1400" dirty="0" smtClean="0">
                <a:solidFill>
                  <a:srgbClr val="0070C0"/>
                </a:solidFill>
              </a:rPr>
              <a:t>or</a:t>
            </a:r>
            <a:endParaRPr lang="en-GB" sz="14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400" dirty="0">
                <a:solidFill>
                  <a:srgbClr val="0070C0"/>
                </a:solidFill>
              </a:rPr>
              <a:t>R</a:t>
            </a:r>
            <a:r>
              <a:rPr lang="en-US" sz="1400" dirty="0" smtClean="0">
                <a:solidFill>
                  <a:srgbClr val="0070C0"/>
                </a:solidFill>
              </a:rPr>
              <a:t>ecommending </a:t>
            </a:r>
            <a:r>
              <a:rPr lang="en-US" sz="1400" dirty="0">
                <a:solidFill>
                  <a:srgbClr val="0070C0"/>
                </a:solidFill>
              </a:rPr>
              <a:t>a further Ethics Assessment and/or an Ethics Check or Audit</a:t>
            </a:r>
            <a:endParaRPr lang="fr-BE" sz="1400" dirty="0">
              <a:solidFill>
                <a:srgbClr val="0070C0"/>
              </a:solidFill>
            </a:endParaRP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-191968"/>
            <a:ext cx="1296144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47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647849"/>
          </a:xfrm>
        </p:spPr>
        <p:txBody>
          <a:bodyPr/>
          <a:lstStyle/>
          <a:p>
            <a:r>
              <a:rPr lang="en-GB" dirty="0" smtClean="0"/>
              <a:t>New types </a:t>
            </a:r>
            <a:r>
              <a:rPr lang="en-GB" dirty="0"/>
              <a:t>of calls and </a:t>
            </a:r>
            <a:r>
              <a:rPr lang="en-GB" dirty="0" smtClean="0"/>
              <a:t>proposals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65703"/>
            <a:ext cx="8496944" cy="4883577"/>
          </a:xfrm>
        </p:spPr>
        <p:txBody>
          <a:bodyPr/>
          <a:lstStyle/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Calls are challenge-based, and therefore more open to innovative proposals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Calls are </a:t>
            </a:r>
            <a:r>
              <a:rPr lang="en-US" dirty="0">
                <a:solidFill>
                  <a:srgbClr val="0070C0"/>
                </a:solidFill>
              </a:rPr>
              <a:t>less prescriptive - they do </a:t>
            </a:r>
            <a:r>
              <a:rPr lang="en-GB" dirty="0">
                <a:solidFill>
                  <a:srgbClr val="0070C0"/>
                </a:solidFill>
              </a:rPr>
              <a:t>not outline the expected solutions to the problem, nor the approach to be taken to solve it</a:t>
            </a:r>
            <a:endParaRPr lang="en-US" dirty="0">
              <a:solidFill>
                <a:srgbClr val="0070C0"/>
              </a:solidFill>
            </a:endParaRP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US" dirty="0">
                <a:solidFill>
                  <a:srgbClr val="0070C0"/>
                </a:solidFill>
              </a:rPr>
              <a:t>Calls/topics </a:t>
            </a:r>
            <a:r>
              <a:rPr lang="en-GB" dirty="0">
                <a:solidFill>
                  <a:srgbClr val="0070C0"/>
                </a:solidFill>
              </a:rPr>
              <a:t>descriptions allow plenty of scope for applicants to propose innovative solutions of their own choice  </a:t>
            </a:r>
          </a:p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There </a:t>
            </a:r>
            <a:r>
              <a:rPr lang="en-US" dirty="0">
                <a:solidFill>
                  <a:srgbClr val="0070C0"/>
                </a:solidFill>
              </a:rPr>
              <a:t>is a greater emphasis on </a:t>
            </a:r>
            <a:r>
              <a:rPr lang="en-US" dirty="0" smtClean="0">
                <a:solidFill>
                  <a:srgbClr val="0070C0"/>
                </a:solidFill>
              </a:rPr>
              <a:t>impact, in particular through </a:t>
            </a:r>
            <a:r>
              <a:rPr lang="en-US" dirty="0">
                <a:solidFill>
                  <a:srgbClr val="0070C0"/>
                </a:solidFill>
              </a:rPr>
              <a:t>each </a:t>
            </a:r>
            <a:r>
              <a:rPr lang="en-US" dirty="0" smtClean="0">
                <a:solidFill>
                  <a:srgbClr val="0070C0"/>
                </a:solidFill>
              </a:rPr>
              <a:t>call or topic impact statements 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Applicants are asked to explain how their work will contribute to bringing about the described impacts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During the evaluation, you are asked to assess this potential </a:t>
            </a:r>
            <a:r>
              <a:rPr lang="en-GB" dirty="0" smtClean="0">
                <a:solidFill>
                  <a:srgbClr val="0070C0"/>
                </a:solidFill>
              </a:rPr>
              <a:t>contribution</a:t>
            </a:r>
            <a:endParaRPr lang="en-US" dirty="0">
              <a:solidFill>
                <a:srgbClr val="0070C0"/>
              </a:solidFill>
            </a:endParaRPr>
          </a:p>
          <a:p>
            <a:pPr>
              <a:spcAft>
                <a:spcPts val="10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There is more emphasis on innovation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Horizon 2020 supports all stages in the research and innovation chain including non-technological and social innovation and activities closer to the market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Proposals may be both inter-disciplinary and cross-</a:t>
            </a:r>
            <a:r>
              <a:rPr lang="en-GB" dirty="0" err="1">
                <a:solidFill>
                  <a:srgbClr val="0070C0"/>
                </a:solidFill>
              </a:rPr>
              <a:t>sectoral</a:t>
            </a:r>
            <a:r>
              <a:rPr lang="en-GB" dirty="0">
                <a:solidFill>
                  <a:srgbClr val="0070C0"/>
                </a:solidFill>
              </a:rPr>
              <a:t> in nature to tackle specific challenges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88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45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31069" y="2780928"/>
            <a:ext cx="7772400" cy="2736304"/>
          </a:xfrm>
        </p:spPr>
        <p:txBody>
          <a:bodyPr/>
          <a:lstStyle/>
          <a:p>
            <a:r>
              <a:rPr lang="en-GB" dirty="0" smtClean="0"/>
              <a:t>Thank you</a:t>
            </a:r>
          </a:p>
          <a:p>
            <a:r>
              <a:rPr lang="el-GR" sz="6600" cap="none" dirty="0" smtClean="0"/>
              <a:t>?</a:t>
            </a:r>
            <a:endParaRPr lang="en-US" sz="6600" cap="none" dirty="0"/>
          </a:p>
          <a:p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HORIZON 2020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9770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29078"/>
            <a:ext cx="8229600" cy="936625"/>
          </a:xfrm>
        </p:spPr>
        <p:txBody>
          <a:bodyPr/>
          <a:lstStyle/>
          <a:p>
            <a:pPr lvl="0"/>
            <a:r>
              <a:rPr lang="en-US" dirty="0" smtClean="0"/>
              <a:t>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056" y="1916832"/>
            <a:ext cx="7597352" cy="3312368"/>
          </a:xfrm>
          <a:solidFill>
            <a:schemeClr val="bg1"/>
          </a:solidFill>
        </p:spPr>
        <p:txBody>
          <a:bodyPr/>
          <a:lstStyle/>
          <a:p>
            <a:pPr lvl="0"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A </a:t>
            </a:r>
            <a:r>
              <a:rPr lang="en-GB" dirty="0">
                <a:solidFill>
                  <a:srgbClr val="0070C0"/>
                </a:solidFill>
              </a:rPr>
              <a:t>balanced </a:t>
            </a:r>
            <a:r>
              <a:rPr lang="en-GB" dirty="0" smtClean="0">
                <a:solidFill>
                  <a:srgbClr val="0070C0"/>
                </a:solidFill>
              </a:rPr>
              <a:t>approach </a:t>
            </a:r>
            <a:r>
              <a:rPr lang="en-GB" dirty="0">
                <a:solidFill>
                  <a:srgbClr val="0070C0"/>
                </a:solidFill>
              </a:rPr>
              <a:t>to research and innovation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not only limited to </a:t>
            </a:r>
            <a:r>
              <a:rPr lang="en-GB" dirty="0" smtClean="0">
                <a:solidFill>
                  <a:srgbClr val="0070C0"/>
                </a:solidFill>
              </a:rPr>
              <a:t>the development </a:t>
            </a:r>
            <a:r>
              <a:rPr lang="en-GB" dirty="0">
                <a:solidFill>
                  <a:srgbClr val="0070C0"/>
                </a:solidFill>
              </a:rPr>
              <a:t>of new products and services on the basis of scientific and technological breakthroughs </a:t>
            </a:r>
          </a:p>
          <a:p>
            <a:pPr marL="762000" lvl="2" indent="-361950">
              <a:spcAft>
                <a:spcPts val="1000"/>
              </a:spcAft>
              <a:buSzPct val="120000"/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but also incorporating aspects such as the use of existing technologies in novel applications and continuous improvements</a:t>
            </a:r>
          </a:p>
          <a:p>
            <a:pPr>
              <a:spcAft>
                <a:spcPts val="1200"/>
              </a:spcAft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Activities </a:t>
            </a:r>
            <a:r>
              <a:rPr lang="en-GB" dirty="0">
                <a:solidFill>
                  <a:srgbClr val="0070C0"/>
                </a:solidFill>
              </a:rPr>
              <a:t>closer to the </a:t>
            </a:r>
            <a:r>
              <a:rPr lang="en-GB" dirty="0" smtClean="0">
                <a:solidFill>
                  <a:srgbClr val="0070C0"/>
                </a:solidFill>
              </a:rPr>
              <a:t>market emphasise the </a:t>
            </a:r>
            <a:r>
              <a:rPr lang="en-GB" dirty="0">
                <a:solidFill>
                  <a:srgbClr val="0070C0"/>
                </a:solidFill>
              </a:rPr>
              <a:t>widest possible use of knowledge generated by the supported activities up to the commercial exploitation of that knowledge</a:t>
            </a:r>
          </a:p>
          <a:p>
            <a:pPr lvl="0"/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88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>
            <a:hlinkClick r:id="rId3"/>
          </p:cNvPr>
          <p:cNvSpPr txBox="1">
            <a:spLocks/>
          </p:cNvSpPr>
          <p:nvPr/>
        </p:nvSpPr>
        <p:spPr bwMode="auto">
          <a:xfrm>
            <a:off x="251520" y="5733256"/>
            <a:ext cx="4752528" cy="50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en-US" sz="1100" kern="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US" sz="1100" kern="0" dirty="0">
                <a:solidFill>
                  <a:schemeClr val="bg2">
                    <a:lumMod val="75000"/>
                  </a:schemeClr>
                </a:solidFill>
              </a:rPr>
              <a:t>definitions of </a:t>
            </a:r>
            <a:r>
              <a:rPr lang="en-US" sz="1100" kern="0" dirty="0" smtClean="0">
                <a:solidFill>
                  <a:schemeClr val="bg2">
                    <a:lumMod val="75000"/>
                  </a:schemeClr>
                </a:solidFill>
              </a:rPr>
              <a:t>the terms used are available in the </a:t>
            </a:r>
            <a:r>
              <a:rPr lang="en-US" sz="1100" kern="0" dirty="0" smtClean="0">
                <a:hlinkClick r:id="rId3"/>
              </a:rPr>
              <a:t>Horizon 2020 Glossary</a:t>
            </a:r>
            <a:r>
              <a:rPr lang="en-US" sz="1100" kern="0" dirty="0" smtClean="0"/>
              <a:t> </a:t>
            </a:r>
            <a:r>
              <a:rPr lang="en-US" sz="1100" kern="0" dirty="0" smtClean="0">
                <a:solidFill>
                  <a:schemeClr val="bg2">
                    <a:lumMod val="75000"/>
                  </a:schemeClr>
                </a:solidFill>
              </a:rPr>
              <a:t>on the Participant Portal</a:t>
            </a:r>
            <a:endParaRPr lang="en-GB" sz="1100" kern="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57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pPr marL="0" indent="0"/>
            <a:r>
              <a:rPr lang="en-GB" sz="2800" dirty="0"/>
              <a:t>Cross-cutting </a:t>
            </a:r>
            <a:r>
              <a:rPr lang="en-GB" sz="2800" dirty="0" smtClean="0"/>
              <a:t>issues</a:t>
            </a:r>
            <a:endParaRPr lang="fr-BE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20688"/>
            <a:ext cx="8352928" cy="5472608"/>
          </a:xfrm>
          <a:solidFill>
            <a:schemeClr val="bg1"/>
          </a:solidFill>
        </p:spPr>
        <p:txBody>
          <a:bodyPr/>
          <a:lstStyle/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70C0"/>
                </a:solidFill>
              </a:rPr>
              <a:t>Cross-cutting issues are fully integrated in the work programme (WP):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600" b="1" dirty="0">
                <a:solidFill>
                  <a:srgbClr val="0070C0"/>
                </a:solidFill>
              </a:rPr>
              <a:t>Social Sciences and Humanities  </a:t>
            </a:r>
            <a:r>
              <a:rPr lang="en-US" sz="1600" dirty="0">
                <a:solidFill>
                  <a:srgbClr val="0070C0"/>
                </a:solidFill>
              </a:rPr>
              <a:t>(SSH) </a:t>
            </a:r>
            <a:r>
              <a:rPr lang="en-US" sz="1600" dirty="0" smtClean="0">
                <a:solidFill>
                  <a:srgbClr val="0070C0"/>
                </a:solidFill>
              </a:rPr>
              <a:t>are </a:t>
            </a:r>
            <a:r>
              <a:rPr lang="en-US" sz="1600" dirty="0">
                <a:solidFill>
                  <a:srgbClr val="0070C0"/>
                </a:solidFill>
              </a:rPr>
              <a:t>integrated across all Horizon 2020 activities to successfully address European challenges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600" b="1" dirty="0">
                <a:solidFill>
                  <a:srgbClr val="0070C0"/>
                </a:solidFill>
              </a:rPr>
              <a:t>Gender dimension in the content of R&amp;I </a:t>
            </a:r>
            <a:r>
              <a:rPr lang="en-US" sz="1600" dirty="0">
                <a:solidFill>
                  <a:srgbClr val="0070C0"/>
                </a:solidFill>
              </a:rPr>
              <a:t>- a </a:t>
            </a:r>
            <a:r>
              <a:rPr lang="en-US" sz="1600" dirty="0" smtClean="0">
                <a:solidFill>
                  <a:srgbClr val="0070C0"/>
                </a:solidFill>
              </a:rPr>
              <a:t>question </a:t>
            </a:r>
            <a:r>
              <a:rPr lang="en-US" sz="1600" dirty="0">
                <a:solidFill>
                  <a:srgbClr val="0070C0"/>
                </a:solidFill>
              </a:rPr>
              <a:t>on </a:t>
            </a:r>
            <a:r>
              <a:rPr lang="en-US" sz="1600" dirty="0" smtClean="0">
                <a:solidFill>
                  <a:srgbClr val="0070C0"/>
                </a:solidFill>
              </a:rPr>
              <a:t>the relevance </a:t>
            </a:r>
            <a:r>
              <a:rPr lang="en-US" sz="1600" dirty="0">
                <a:solidFill>
                  <a:srgbClr val="0070C0"/>
                </a:solidFill>
              </a:rPr>
              <a:t>of sex/gender analysis is included in proposal templates 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600" b="1" dirty="0">
                <a:solidFill>
                  <a:srgbClr val="0070C0"/>
                </a:solidFill>
              </a:rPr>
              <a:t>The new strategic approach to international cooperation </a:t>
            </a:r>
            <a:r>
              <a:rPr lang="en-US" sz="1600" dirty="0">
                <a:solidFill>
                  <a:srgbClr val="0070C0"/>
                </a:solidFill>
              </a:rPr>
              <a:t>consists of a general opening of the WP and targeted activities across all relevant Horizon 2020 parts</a:t>
            </a:r>
            <a:endParaRPr lang="en-GB" sz="1600" dirty="0">
              <a:solidFill>
                <a:srgbClr val="0070C0"/>
              </a:solidFill>
            </a:endParaRPr>
          </a:p>
          <a:p>
            <a:pPr lvl="2">
              <a:spcAft>
                <a:spcPts val="300"/>
              </a:spcAft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200" b="1" dirty="0">
                <a:solidFill>
                  <a:schemeClr val="bg2">
                    <a:lumMod val="75000"/>
                  </a:schemeClr>
                </a:solidFill>
              </a:rPr>
              <a:t>The approach to providing 'automatic funding' to third country participants is </a:t>
            </a:r>
            <a:r>
              <a:rPr lang="en-US" sz="1200" b="1" dirty="0" smtClean="0">
                <a:solidFill>
                  <a:schemeClr val="bg2">
                    <a:lumMod val="75000"/>
                  </a:schemeClr>
                </a:solidFill>
              </a:rPr>
              <a:t>restricted – see </a:t>
            </a:r>
            <a:r>
              <a:rPr lang="en-US" sz="1200" b="1" dirty="0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list of countries</a:t>
            </a:r>
            <a:endParaRPr lang="en-US" sz="12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2">
              <a:spcAft>
                <a:spcPts val="300"/>
              </a:spcAft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200" b="1" dirty="0">
                <a:solidFill>
                  <a:schemeClr val="bg2">
                    <a:lumMod val="75000"/>
                  </a:schemeClr>
                </a:solidFill>
              </a:rPr>
              <a:t>Y</a:t>
            </a:r>
            <a:r>
              <a:rPr lang="en-US" sz="1200" b="1" dirty="0" smtClean="0">
                <a:solidFill>
                  <a:schemeClr val="bg2">
                    <a:lumMod val="75000"/>
                  </a:schemeClr>
                </a:solidFill>
              </a:rPr>
              <a:t>ou </a:t>
            </a:r>
            <a:r>
              <a:rPr lang="en-US" sz="1200" b="1" dirty="0">
                <a:solidFill>
                  <a:schemeClr val="bg2">
                    <a:lumMod val="75000"/>
                  </a:schemeClr>
                </a:solidFill>
              </a:rPr>
              <a:t>should check requests for ‘exceptional funding</a:t>
            </a:r>
            <a:r>
              <a:rPr lang="en-US" sz="1200" b="1" dirty="0" smtClean="0">
                <a:solidFill>
                  <a:schemeClr val="bg2">
                    <a:lumMod val="75000"/>
                  </a:schemeClr>
                </a:solidFill>
              </a:rPr>
              <a:t>’</a:t>
            </a:r>
            <a:endParaRPr lang="en-GB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>
              <a:spcAft>
                <a:spcPts val="300"/>
              </a:spcAft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US" sz="1600" b="1" dirty="0" smtClean="0">
                <a:solidFill>
                  <a:srgbClr val="0070C0"/>
                </a:solidFill>
              </a:rPr>
              <a:t>Other cross-cutting issues </a:t>
            </a:r>
            <a:r>
              <a:rPr lang="en-US" sz="1600" dirty="0" smtClean="0">
                <a:solidFill>
                  <a:srgbClr val="0070C0"/>
                </a:solidFill>
              </a:rPr>
              <a:t>such as science education, open access to scientific publications, ethics, standardization, climate and sustainable development … may also be included in the WP</a:t>
            </a:r>
            <a:endParaRPr lang="en-GB" sz="1800" dirty="0" smtClean="0">
              <a:solidFill>
                <a:srgbClr val="0070C0"/>
              </a:solidFill>
            </a:endParaRP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70C0"/>
                </a:solidFill>
              </a:rPr>
              <a:t>You </a:t>
            </a:r>
            <a:r>
              <a:rPr lang="en-GB" sz="1800" dirty="0">
                <a:solidFill>
                  <a:srgbClr val="0070C0"/>
                </a:solidFill>
              </a:rPr>
              <a:t>need to take into account cross-cutting issues if explicitly mentioned under the scope </a:t>
            </a:r>
            <a:r>
              <a:rPr lang="en-GB" dirty="0">
                <a:solidFill>
                  <a:srgbClr val="0070C0"/>
                </a:solidFill>
              </a:rPr>
              <a:t>or expected impact </a:t>
            </a:r>
            <a:r>
              <a:rPr lang="en-GB" sz="1800" dirty="0" smtClean="0">
                <a:solidFill>
                  <a:srgbClr val="0070C0"/>
                </a:solidFill>
              </a:rPr>
              <a:t>of </a:t>
            </a:r>
            <a:r>
              <a:rPr lang="en-GB" sz="1800" dirty="0">
                <a:solidFill>
                  <a:srgbClr val="0070C0"/>
                </a:solidFill>
              </a:rPr>
              <a:t>the </a:t>
            </a:r>
            <a:r>
              <a:rPr lang="en-GB" dirty="0" smtClean="0">
                <a:solidFill>
                  <a:srgbClr val="0070C0"/>
                </a:solidFill>
              </a:rPr>
              <a:t>call or </a:t>
            </a:r>
            <a:r>
              <a:rPr lang="en-GB" sz="1800" dirty="0" smtClean="0">
                <a:solidFill>
                  <a:srgbClr val="0070C0"/>
                </a:solidFill>
              </a:rPr>
              <a:t>topic</a:t>
            </a:r>
            <a:endParaRPr lang="en-GB" sz="18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sz="1600" dirty="0">
                <a:solidFill>
                  <a:srgbClr val="0070C0"/>
                </a:solidFill>
              </a:rPr>
              <a:t>A successful proposal is expected to include </a:t>
            </a:r>
            <a:r>
              <a:rPr lang="en-GB" sz="1600" dirty="0" smtClean="0">
                <a:solidFill>
                  <a:srgbClr val="0070C0"/>
                </a:solidFill>
              </a:rPr>
              <a:t>the above </a:t>
            </a:r>
            <a:r>
              <a:rPr lang="en-GB" sz="1600" dirty="0">
                <a:solidFill>
                  <a:srgbClr val="0070C0"/>
                </a:solidFill>
              </a:rPr>
              <a:t>elements, or convincingly explain why not relevant in a particular case</a:t>
            </a:r>
            <a:endParaRPr lang="fr-BE" sz="3000" b="0" dirty="0">
              <a:solidFill>
                <a:srgbClr val="0070C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88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032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5888"/>
            <a:ext cx="8229600" cy="936625"/>
          </a:xfrm>
        </p:spPr>
        <p:txBody>
          <a:bodyPr/>
          <a:lstStyle/>
          <a:p>
            <a:pPr marL="0" indent="0"/>
            <a:r>
              <a:rPr lang="en-GB" sz="2400" dirty="0"/>
              <a:t>Impact of </a:t>
            </a:r>
            <a:r>
              <a:rPr lang="en-GB" sz="2400" dirty="0" smtClean="0"/>
              <a:t>grant preparation on </a:t>
            </a:r>
            <a:r>
              <a:rPr lang="en-GB" sz="2400" dirty="0"/>
              <a:t>evaluation </a:t>
            </a:r>
            <a:endParaRPr lang="fr-BE" sz="1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496944" cy="5544615"/>
          </a:xfrm>
          <a:solidFill>
            <a:schemeClr val="bg1"/>
          </a:solidFill>
        </p:spPr>
        <p:txBody>
          <a:bodyPr/>
          <a:lstStyle/>
          <a:p>
            <a:pPr lvl="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C00000"/>
                </a:solidFill>
              </a:rPr>
              <a:t>No </a:t>
            </a:r>
            <a:r>
              <a:rPr lang="en-GB" dirty="0">
                <a:solidFill>
                  <a:srgbClr val="C00000"/>
                </a:solidFill>
              </a:rPr>
              <a:t>grant negotiation phase! </a:t>
            </a:r>
            <a:endParaRPr lang="en-GB" dirty="0" smtClean="0">
              <a:solidFill>
                <a:srgbClr val="C0000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 smtClean="0">
                <a:solidFill>
                  <a:srgbClr val="0070C0"/>
                </a:solidFill>
              </a:rPr>
              <a:t>The time from submission of a proposal, evaluation and signature of the grant has been reduced to a maximum of 8 </a:t>
            </a:r>
            <a:r>
              <a:rPr lang="en-GB" b="1" dirty="0">
                <a:solidFill>
                  <a:srgbClr val="0070C0"/>
                </a:solidFill>
              </a:rPr>
              <a:t>months </a:t>
            </a:r>
            <a:r>
              <a:rPr lang="en-GB" b="1" dirty="0" smtClean="0">
                <a:solidFill>
                  <a:srgbClr val="0070C0"/>
                </a:solidFill>
              </a:rPr>
              <a:t/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70C0"/>
                </a:solidFill>
              </a:rPr>
              <a:t>(max</a:t>
            </a:r>
            <a:r>
              <a:rPr lang="en-GB" dirty="0">
                <a:solidFill>
                  <a:srgbClr val="0070C0"/>
                </a:solidFill>
              </a:rPr>
              <a:t>. 5 months for evaluation + max. 3 months for grant </a:t>
            </a:r>
            <a:r>
              <a:rPr lang="en-GB" dirty="0" smtClean="0">
                <a:solidFill>
                  <a:srgbClr val="0070C0"/>
                </a:solidFill>
              </a:rPr>
              <a:t>signature)</a:t>
            </a:r>
            <a:endParaRPr lang="en-GB" dirty="0">
              <a:solidFill>
                <a:srgbClr val="0070C0"/>
              </a:solidFill>
            </a:endParaRP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What </a:t>
            </a:r>
            <a:r>
              <a:rPr lang="en-GB" dirty="0">
                <a:solidFill>
                  <a:srgbClr val="0070C0"/>
                </a:solidFill>
              </a:rPr>
              <a:t>does this mean for the evaluation of proposal?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>
                <a:solidFill>
                  <a:srgbClr val="0070C0"/>
                </a:solidFill>
              </a:rPr>
              <a:t>You evaluate each proposal as </a:t>
            </a:r>
            <a:r>
              <a:rPr lang="en-GB" b="1" dirty="0" smtClean="0">
                <a:solidFill>
                  <a:srgbClr val="0070C0"/>
                </a:solidFill>
              </a:rPr>
              <a:t>submitted</a:t>
            </a:r>
            <a:r>
              <a:rPr lang="en-GB" dirty="0" smtClean="0">
                <a:solidFill>
                  <a:srgbClr val="0070C0"/>
                </a:solidFill>
              </a:rPr>
              <a:t/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sz="1600" dirty="0" smtClean="0">
                <a:solidFill>
                  <a:srgbClr val="0070C0"/>
                </a:solidFill>
              </a:rPr>
              <a:t>not </a:t>
            </a:r>
            <a:r>
              <a:rPr lang="en-GB" sz="1600" dirty="0">
                <a:solidFill>
                  <a:srgbClr val="0070C0"/>
                </a:solidFill>
              </a:rPr>
              <a:t>on its potential </a:t>
            </a:r>
            <a:r>
              <a:rPr lang="en-GB" sz="1600" dirty="0" smtClean="0">
                <a:solidFill>
                  <a:srgbClr val="0070C0"/>
                </a:solidFill>
              </a:rPr>
              <a:t>if certain </a:t>
            </a:r>
            <a:r>
              <a:rPr lang="en-GB" sz="1600" dirty="0">
                <a:solidFill>
                  <a:srgbClr val="0070C0"/>
                </a:solidFill>
              </a:rPr>
              <a:t>changes </a:t>
            </a:r>
            <a:r>
              <a:rPr lang="en-GB" sz="1600" dirty="0" smtClean="0">
                <a:solidFill>
                  <a:srgbClr val="0070C0"/>
                </a:solidFill>
              </a:rPr>
              <a:t>were to be made</a:t>
            </a:r>
            <a:endParaRPr lang="en-GB" sz="1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>
                <a:solidFill>
                  <a:srgbClr val="0070C0"/>
                </a:solidFill>
              </a:rPr>
              <a:t>You do not recommend substantial modifications</a:t>
            </a:r>
            <a:r>
              <a:rPr lang="en-GB" sz="1600" b="1" dirty="0">
                <a:solidFill>
                  <a:srgbClr val="0070C0"/>
                </a:solidFill>
              </a:rPr>
              <a:t> </a:t>
            </a:r>
            <a:r>
              <a:rPr lang="en-GB" sz="1600" dirty="0" smtClean="0">
                <a:solidFill>
                  <a:srgbClr val="0070C0"/>
                </a:solidFill>
              </a:rPr>
              <a:t/>
            </a:r>
            <a:br>
              <a:rPr lang="en-GB" sz="1600" dirty="0" smtClean="0">
                <a:solidFill>
                  <a:srgbClr val="0070C0"/>
                </a:solidFill>
              </a:rPr>
            </a:br>
            <a:r>
              <a:rPr lang="en-GB" sz="1600" dirty="0" smtClean="0">
                <a:solidFill>
                  <a:srgbClr val="0070C0"/>
                </a:solidFill>
              </a:rPr>
              <a:t>No </a:t>
            </a:r>
            <a:r>
              <a:rPr lang="en-US" sz="1600" dirty="0" smtClean="0">
                <a:solidFill>
                  <a:srgbClr val="0070C0"/>
                </a:solidFill>
              </a:rPr>
              <a:t>changes </a:t>
            </a:r>
            <a:r>
              <a:rPr lang="en-US" sz="1600" dirty="0">
                <a:solidFill>
                  <a:srgbClr val="0070C0"/>
                </a:solidFill>
              </a:rPr>
              <a:t>of partners, additional work packages, significant budget or resources </a:t>
            </a:r>
            <a:r>
              <a:rPr lang="en-US" sz="1600" dirty="0" smtClean="0">
                <a:solidFill>
                  <a:srgbClr val="0070C0"/>
                </a:solidFill>
              </a:rPr>
              <a:t>cut, additional scientific activities to strengthen the concept, trans-disciplinary aspects not appropriately covered…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b="1" dirty="0" smtClean="0">
                <a:solidFill>
                  <a:srgbClr val="0070C0"/>
                </a:solidFill>
              </a:rPr>
              <a:t>If </a:t>
            </a:r>
            <a:r>
              <a:rPr lang="en-GB" b="1" dirty="0">
                <a:solidFill>
                  <a:srgbClr val="0070C0"/>
                </a:solidFill>
              </a:rPr>
              <a:t>you identify </a:t>
            </a:r>
            <a:r>
              <a:rPr lang="en-GB" b="1" dirty="0" smtClean="0">
                <a:solidFill>
                  <a:srgbClr val="0070C0"/>
                </a:solidFill>
              </a:rPr>
              <a:t>significant shortcomings</a:t>
            </a:r>
            <a:r>
              <a:rPr lang="en-GB" sz="1600" b="1" dirty="0" smtClean="0">
                <a:solidFill>
                  <a:srgbClr val="0070C0"/>
                </a:solidFill>
              </a:rPr>
              <a:t>, you </a:t>
            </a:r>
            <a:r>
              <a:rPr lang="en-GB" sz="1600" b="1" dirty="0">
                <a:solidFill>
                  <a:srgbClr val="0070C0"/>
                </a:solidFill>
              </a:rPr>
              <a:t>must reflect those in a lower score for the </a:t>
            </a:r>
            <a:r>
              <a:rPr lang="en-GB" sz="1600" b="1" dirty="0" smtClean="0">
                <a:solidFill>
                  <a:srgbClr val="0070C0"/>
                </a:solidFill>
              </a:rPr>
              <a:t>relevant criterion</a:t>
            </a:r>
            <a:br>
              <a:rPr lang="en-GB" sz="1600" b="1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Proposals </a:t>
            </a:r>
            <a:r>
              <a:rPr lang="en-US" sz="1600" dirty="0">
                <a:solidFill>
                  <a:srgbClr val="0070C0"/>
                </a:solidFill>
              </a:rPr>
              <a:t>requiring substantial modifications are not expected to pass the relevant </a:t>
            </a:r>
            <a:r>
              <a:rPr lang="en-US" sz="1600" dirty="0" smtClean="0">
                <a:solidFill>
                  <a:srgbClr val="0070C0"/>
                </a:solidFill>
              </a:rPr>
              <a:t>thresholds</a:t>
            </a:r>
          </a:p>
          <a:p>
            <a:pPr lvl="0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there a margin </a:t>
            </a:r>
            <a:r>
              <a:rPr lang="en-GB" dirty="0" smtClean="0">
                <a:solidFill>
                  <a:srgbClr val="0070C0"/>
                </a:solidFill>
              </a:rPr>
              <a:t>for </a:t>
            </a:r>
            <a:r>
              <a:rPr lang="en-GB" dirty="0">
                <a:solidFill>
                  <a:srgbClr val="0070C0"/>
                </a:solidFill>
              </a:rPr>
              <a:t>making some recommendations?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Minor and specific </a:t>
            </a:r>
            <a:r>
              <a:rPr lang="en-GB" dirty="0" smtClean="0">
                <a:solidFill>
                  <a:srgbClr val="0070C0"/>
                </a:solidFill>
              </a:rPr>
              <a:t>corrections to </a:t>
            </a:r>
            <a:r>
              <a:rPr lang="en-GB" dirty="0">
                <a:solidFill>
                  <a:srgbClr val="0070C0"/>
                </a:solidFill>
              </a:rPr>
              <a:t>be implemented without </a:t>
            </a:r>
            <a:r>
              <a:rPr lang="en-GB" dirty="0" smtClean="0">
                <a:solidFill>
                  <a:srgbClr val="0070C0"/>
                </a:solidFill>
              </a:rPr>
              <a:t>negotiation, e.g. timing </a:t>
            </a:r>
            <a:r>
              <a:rPr lang="en-GB" dirty="0">
                <a:solidFill>
                  <a:srgbClr val="0070C0"/>
                </a:solidFill>
              </a:rPr>
              <a:t>of work package…</a:t>
            </a:r>
          </a:p>
          <a:p>
            <a:pPr lvl="1">
              <a:buClr>
                <a:srgbClr val="0070C0"/>
              </a:buClr>
              <a:buFont typeface="Verdana" panose="020B0604030504040204" pitchFamily="34" charset="0"/>
              <a:buChar char="−"/>
            </a:pPr>
            <a:r>
              <a:rPr lang="en-GB" dirty="0">
                <a:solidFill>
                  <a:srgbClr val="0070C0"/>
                </a:solidFill>
              </a:rPr>
              <a:t>Obvious clerical </a:t>
            </a:r>
            <a:r>
              <a:rPr lang="en-GB" dirty="0" smtClean="0">
                <a:solidFill>
                  <a:srgbClr val="0070C0"/>
                </a:solidFill>
              </a:rPr>
              <a:t>errors</a:t>
            </a:r>
            <a:endParaRPr lang="en-GB" sz="1400" dirty="0">
              <a:solidFill>
                <a:srgbClr val="0070C0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088"/>
            <a:ext cx="1296144" cy="105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92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92896"/>
            <a:ext cx="7772400" cy="786011"/>
          </a:xfrm>
        </p:spPr>
        <p:txBody>
          <a:bodyPr/>
          <a:lstStyle/>
          <a:p>
            <a:r>
              <a:rPr lang="en-GB" dirty="0"/>
              <a:t>HORIZON 2020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cap="small" dirty="0"/>
              <a:t>New Opportunities for Health Research in Europe</a:t>
            </a:r>
          </a:p>
        </p:txBody>
      </p:sp>
    </p:spTree>
    <p:extLst>
      <p:ext uri="{BB962C8B-B14F-4D97-AF65-F5344CB8AC3E}">
        <p14:creationId xmlns:p14="http://schemas.microsoft.com/office/powerpoint/2010/main" val="265319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503833"/>
          </a:xfrm>
        </p:spPr>
        <p:txBody>
          <a:bodyPr/>
          <a:lstStyle/>
          <a:p>
            <a:r>
              <a:rPr lang="en-US" dirty="0" smtClean="0"/>
              <a:t>The challenge</a:t>
            </a:r>
            <a:endParaRPr lang="fr-BE" sz="2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4464496"/>
          </a:xfrm>
        </p:spPr>
        <p:txBody>
          <a:bodyPr/>
          <a:lstStyle/>
          <a:p>
            <a:pPr lvl="0"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Ageing population</a:t>
            </a:r>
          </a:p>
          <a:p>
            <a:pPr lvl="0"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Increased disease burden</a:t>
            </a:r>
          </a:p>
          <a:p>
            <a:pPr lvl="0" algn="just">
              <a:lnSpc>
                <a:spcPct val="450000"/>
              </a:lnSpc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rgbClr val="0070C0"/>
                </a:solidFill>
              </a:rPr>
              <a:t>Health and Care sector under pressure to reform</a:t>
            </a:r>
            <a:endParaRPr lang="en-GB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99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 rtlCol="0" anchor="ctr">
        <a:spAutoFit/>
      </a:bodyPr>
      <a:lstStyle>
        <a:defPPr>
          <a:defRPr sz="1000" b="0" dirty="0">
            <a:solidFill>
              <a:schemeClr val="bg1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ctr" defTabSz="457200" fontAlgn="auto">
          <a:spcBef>
            <a:spcPts val="0"/>
          </a:spcBef>
          <a:spcAft>
            <a:spcPts val="0"/>
          </a:spcAft>
          <a:defRPr sz="1100" b="0" dirty="0">
            <a:solidFill>
              <a:schemeClr val="tx1"/>
            </a:solidFill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7732</TotalTime>
  <Words>3365</Words>
  <Application>Microsoft Office PowerPoint</Application>
  <PresentationFormat>On-screen Show (4:3)</PresentationFormat>
  <Paragraphs>441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Verdana</vt:lpstr>
      <vt:lpstr>Wingdings</vt:lpstr>
      <vt:lpstr>Default Design</vt:lpstr>
      <vt:lpstr>the EU framework programme for research and innovation</vt:lpstr>
      <vt:lpstr>Content</vt:lpstr>
      <vt:lpstr>HORIZON 2020 </vt:lpstr>
      <vt:lpstr>New types of calls and proposals</vt:lpstr>
      <vt:lpstr>Innovation</vt:lpstr>
      <vt:lpstr>Cross-cutting issues</vt:lpstr>
      <vt:lpstr>Impact of grant preparation on evaluation </vt:lpstr>
      <vt:lpstr>HORIZON 2020 </vt:lpstr>
      <vt:lpstr>The challenge</vt:lpstr>
      <vt:lpstr>The direction</vt:lpstr>
      <vt:lpstr>Clinical studies topics in WP</vt:lpstr>
      <vt:lpstr>HORIZON 2020 </vt:lpstr>
      <vt:lpstr>Role of independent experts </vt:lpstr>
      <vt:lpstr>Guiding principles </vt:lpstr>
      <vt:lpstr>Confidentiality </vt:lpstr>
      <vt:lpstr>Conflicts of interest (COI) (1)</vt:lpstr>
      <vt:lpstr>Conflicts of interest (COI) (2)</vt:lpstr>
      <vt:lpstr>Conflicts of interest (COI) (3) </vt:lpstr>
      <vt:lpstr>HORIZON 2020 </vt:lpstr>
      <vt:lpstr>Overview of the Evaluation Process</vt:lpstr>
      <vt:lpstr>Admissibility and eligibility checks</vt:lpstr>
      <vt:lpstr>Evaluation criteria  </vt:lpstr>
      <vt:lpstr>Type of actions (1)</vt:lpstr>
      <vt:lpstr>Type of actions (2)</vt:lpstr>
      <vt:lpstr>Evaluation criteria </vt:lpstr>
      <vt:lpstr>Evaluation criteria </vt:lpstr>
      <vt:lpstr>Evaluation criteria </vt:lpstr>
      <vt:lpstr>Operational capacity</vt:lpstr>
      <vt:lpstr>Proposal scoring</vt:lpstr>
      <vt:lpstr>Interpretation of the scores </vt:lpstr>
      <vt:lpstr>Evaluation Process</vt:lpstr>
      <vt:lpstr>Individual evaluation </vt:lpstr>
      <vt:lpstr>Elements to be reflected in the evaluation</vt:lpstr>
      <vt:lpstr>Consensus group</vt:lpstr>
      <vt:lpstr>Consensus report</vt:lpstr>
      <vt:lpstr>The panel review</vt:lpstr>
      <vt:lpstr>Proposals with identical total scores</vt:lpstr>
      <vt:lpstr>Observer(s)</vt:lpstr>
      <vt:lpstr>Ethics review</vt:lpstr>
      <vt:lpstr>HORIZON 2020 </vt:lpstr>
    </vt:vector>
  </TitlesOfParts>
  <Company>European Commission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European Commission</dc:creator>
  <cp:lastModifiedBy>George Kolostoumpis</cp:lastModifiedBy>
  <cp:revision>591</cp:revision>
  <cp:lastPrinted>2014-02-28T11:16:27Z</cp:lastPrinted>
  <dcterms:created xsi:type="dcterms:W3CDTF">2011-10-28T10:25:18Z</dcterms:created>
  <dcterms:modified xsi:type="dcterms:W3CDTF">2015-02-27T07:21:14Z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ProviderInitializationData">
    <vt:lpwstr>http://connected.cnect.cec.eu.int</vt:lpwstr>
  </property>
  <property fmtid="{D5CDD505-2E9C-101B-9397-08002B2CF9AE}" pid="3" name="Offisync_ServerID">
    <vt:lpwstr>0d3b22a6-6203-4efc-8e8e-b5279256493b</vt:lpwstr>
  </property>
  <property fmtid="{D5CDD505-2E9C-101B-9397-08002B2CF9AE}" pid="4" name="Offisync_ProviderName">
    <vt:lpwstr>Jive</vt:lpwstr>
  </property>
  <property fmtid="{D5CDD505-2E9C-101B-9397-08002B2CF9AE}" pid="5" name="Offisync_IsFrozen">
    <vt:lpwstr>False</vt:lpwstr>
  </property>
  <property fmtid="{D5CDD505-2E9C-101B-9397-08002B2CF9AE}" pid="6" name="Jive_VersionGuid">
    <vt:lpwstr>c5a64c67-2f2c-4362-9c85-0622d108b261</vt:lpwstr>
  </property>
  <property fmtid="{D5CDD505-2E9C-101B-9397-08002B2CF9AE}" pid="7" name="Offisync_UniqueId">
    <vt:lpwstr>27296</vt:lpwstr>
  </property>
  <property fmtid="{D5CDD505-2E9C-101B-9397-08002B2CF9AE}" pid="8" name="Jive_LatestUserAccountName">
    <vt:lpwstr>reynaph</vt:lpwstr>
  </property>
  <property fmtid="{D5CDD505-2E9C-101B-9397-08002B2CF9AE}" pid="9" name="Offisync_IsSaved">
    <vt:lpwstr>False</vt:lpwstr>
  </property>
  <property fmtid="{D5CDD505-2E9C-101B-9397-08002B2CF9AE}" pid="10" name="Offisync_UpdateToken">
    <vt:lpwstr>5</vt:lpwstr>
  </property>
</Properties>
</file>